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61" r:id="rId4"/>
    <p:sldId id="262" r:id="rId5"/>
    <p:sldId id="302" r:id="rId6"/>
    <p:sldId id="303" r:id="rId7"/>
    <p:sldId id="304" r:id="rId8"/>
    <p:sldId id="305" r:id="rId9"/>
    <p:sldId id="278" r:id="rId10"/>
    <p:sldId id="282" r:id="rId11"/>
    <p:sldId id="284" r:id="rId12"/>
    <p:sldId id="285" r:id="rId13"/>
    <p:sldId id="295" r:id="rId14"/>
    <p:sldId id="296" r:id="rId15"/>
    <p:sldId id="297" r:id="rId16"/>
    <p:sldId id="298" r:id="rId17"/>
    <p:sldId id="280" r:id="rId18"/>
    <p:sldId id="281" r:id="rId19"/>
    <p:sldId id="260" r:id="rId20"/>
  </p:sldIdLst>
  <p:sldSz cx="12192000" cy="6858000"/>
  <p:notesSz cx="7099300" cy="10234613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3780CF08-247A-4463-B788-06D0A376A5C6}">
          <p14:sldIdLst>
            <p14:sldId id="256"/>
            <p14:sldId id="257"/>
            <p14:sldId id="261"/>
            <p14:sldId id="262"/>
            <p14:sldId id="302"/>
            <p14:sldId id="303"/>
            <p14:sldId id="304"/>
            <p14:sldId id="305"/>
            <p14:sldId id="278"/>
            <p14:sldId id="282"/>
            <p14:sldId id="284"/>
            <p14:sldId id="285"/>
            <p14:sldId id="295"/>
            <p14:sldId id="296"/>
            <p14:sldId id="297"/>
            <p14:sldId id="298"/>
            <p14:sldId id="280"/>
            <p14:sldId id="281"/>
            <p14:sldId id="26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B3838"/>
    <a:srgbClr val="FFC000"/>
    <a:srgbClr val="E99C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53" autoAdjust="0"/>
    <p:restoredTop sz="96370" autoAdjust="0"/>
  </p:normalViewPr>
  <p:slideViewPr>
    <p:cSldViewPr snapToGrid="0">
      <p:cViewPr varScale="1">
        <p:scale>
          <a:sx n="83" d="100"/>
          <a:sy n="83" d="100"/>
        </p:scale>
        <p:origin x="624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dirty="0" err="1" smtClean="0"/>
              <a:t>얼리억세스</a:t>
            </a:r>
            <a:r>
              <a:rPr lang="ko-KR" altLang="en-US" dirty="0" smtClean="0"/>
              <a:t> 버전 개발 </a:t>
            </a:r>
            <a:r>
              <a:rPr lang="ko-KR" altLang="en-US" dirty="0" err="1"/>
              <a:t>진행율</a:t>
            </a:r>
            <a:endParaRPr lang="ko-KR" alt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1"/>
          <c:order val="0"/>
          <c:tx>
            <c:strRef>
              <c:f>Sheet1!$C$1</c:f>
              <c:strCache>
                <c:ptCount val="1"/>
                <c:pt idx="0">
                  <c:v>최종 목표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Sheet1!$A$2:$A$7</c:f>
              <c:strCache>
                <c:ptCount val="6"/>
                <c:pt idx="0">
                  <c:v>데모 빌드 개발</c:v>
                </c:pt>
                <c:pt idx="1">
                  <c:v>마케팅 채널 확충</c:v>
                </c:pt>
                <c:pt idx="2">
                  <c:v>인게임 콘텐츠 개발</c:v>
                </c:pt>
                <c:pt idx="3">
                  <c:v>스토리 콘텐츠 개발</c:v>
                </c:pt>
                <c:pt idx="4">
                  <c:v>게임 시스템 통합</c:v>
                </c:pt>
                <c:pt idx="5">
                  <c:v>얼리액세스 유통</c:v>
                </c:pt>
              </c:strCache>
            </c:strRef>
          </c:cat>
          <c:val>
            <c:numRef>
              <c:f>Sheet1!$C$2:$C$7</c:f>
              <c:numCache>
                <c:formatCode>General</c:formatCode>
                <c:ptCount val="6"/>
                <c:pt idx="0">
                  <c:v>10</c:v>
                </c:pt>
                <c:pt idx="1">
                  <c:v>8</c:v>
                </c:pt>
                <c:pt idx="2">
                  <c:v>10</c:v>
                </c:pt>
                <c:pt idx="3">
                  <c:v>3</c:v>
                </c:pt>
                <c:pt idx="4">
                  <c:v>10</c:v>
                </c:pt>
                <c:pt idx="5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D38-45C7-B140-C3100D09DF90}"/>
            </c:ext>
          </c:extLst>
        </c:ser>
        <c:ser>
          <c:idx val="2"/>
          <c:order val="1"/>
          <c:tx>
            <c:strRef>
              <c:f>Sheet1!$D$1</c:f>
              <c:strCache>
                <c:ptCount val="1"/>
                <c:pt idx="0">
                  <c:v>현재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Sheet1!$A$2:$A$7</c:f>
              <c:strCache>
                <c:ptCount val="6"/>
                <c:pt idx="0">
                  <c:v>데모 빌드 개발</c:v>
                </c:pt>
                <c:pt idx="1">
                  <c:v>마케팅 채널 확충</c:v>
                </c:pt>
                <c:pt idx="2">
                  <c:v>인게임 콘텐츠 개발</c:v>
                </c:pt>
                <c:pt idx="3">
                  <c:v>스토리 콘텐츠 개발</c:v>
                </c:pt>
                <c:pt idx="4">
                  <c:v>게임 시스템 통합</c:v>
                </c:pt>
                <c:pt idx="5">
                  <c:v>얼리액세스 유통</c:v>
                </c:pt>
              </c:strCache>
            </c:strRef>
          </c:cat>
          <c:val>
            <c:numRef>
              <c:f>Sheet1!$D$2:$D$7</c:f>
              <c:numCache>
                <c:formatCode>General</c:formatCode>
                <c:ptCount val="6"/>
                <c:pt idx="0">
                  <c:v>10</c:v>
                </c:pt>
                <c:pt idx="1">
                  <c:v>4</c:v>
                </c:pt>
                <c:pt idx="2">
                  <c:v>8</c:v>
                </c:pt>
                <c:pt idx="3">
                  <c:v>6</c:v>
                </c:pt>
                <c:pt idx="4">
                  <c:v>8</c:v>
                </c:pt>
                <c:pt idx="5">
                  <c:v>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D38-45C7-B140-C3100D09DF9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43568383"/>
        <c:axId val="141753439"/>
      </c:barChart>
      <c:catAx>
        <c:axId val="14356838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41753439"/>
        <c:crosses val="autoZero"/>
        <c:auto val="1"/>
        <c:lblAlgn val="ctr"/>
        <c:lblOffset val="100"/>
        <c:noMultiLvlLbl val="0"/>
      </c:catAx>
      <c:valAx>
        <c:axId val="141753439"/>
        <c:scaling>
          <c:orientation val="minMax"/>
          <c:max val="1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4356838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F7529F4D-B6B0-40BD-8B6C-7D99B1118402}" type="datetimeFigureOut">
              <a:rPr lang="ko-KR" altLang="en-US" smtClean="0"/>
              <a:t>2021-12-01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09930" y="4925407"/>
            <a:ext cx="5679440" cy="4029879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021294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58FBA8FD-9146-4F43-9BC0-18FFE5CFF5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37820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FBA8FD-9146-4F43-9BC0-18FFE5CFF5C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38967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FBA8FD-9146-4F43-9BC0-18FFE5CFF5C2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06147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FBA8FD-9146-4F43-9BC0-18FFE5CFF5C2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38778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FBA8FD-9146-4F43-9BC0-18FFE5CFF5C2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46407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FBA8FD-9146-4F43-9BC0-18FFE5CFF5C2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20958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FBA8FD-9146-4F43-9BC0-18FFE5CFF5C2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73617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FBA8FD-9146-4F43-9BC0-18FFE5CFF5C2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93341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FBA8FD-9146-4F43-9BC0-18FFE5CFF5C2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1499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FBA8FD-9146-4F43-9BC0-18FFE5CFF5C2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80100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FBA8FD-9146-4F43-9BC0-18FFE5CFF5C2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21639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E83D70-8B60-490A-B906-495B6C840A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7FA77BD-3D5B-4D68-9D2A-B6C1A3B879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3F99BCF-8763-4F1E-BD3B-3EB9731127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59DF4-90A3-48FB-A078-D6C0844F73EE}" type="datetimeFigureOut">
              <a:rPr lang="ko-KR" altLang="en-US" smtClean="0"/>
              <a:t>2021-12-01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080C30A-4851-499F-9894-6284B10E42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3BF149A-9454-434B-A9F9-9B533CE42F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CCA66-50EF-461A-82CC-076E5603EB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156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29E92A-68FF-43E6-8F26-93F55EA89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F8F269F-F502-496C-BD61-B3DC7B47C1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FC16DC9-990F-4028-9DF2-8CD378D33B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59DF4-90A3-48FB-A078-D6C0844F73EE}" type="datetimeFigureOut">
              <a:rPr lang="ko-KR" altLang="en-US" smtClean="0"/>
              <a:t>2021-12-01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4FFD6A9-9C3C-4669-B287-DCA7204C4B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DDD15A5-74B3-414C-947D-8822EF9E3A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CCA66-50EF-461A-82CC-076E5603EB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13709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604F018-1543-4E91-A9C0-E6174989188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DE129D1-0283-4C82-86AB-EAAC3825EF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C8ED6B-3208-4768-883F-6C70215F0E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59DF4-90A3-48FB-A078-D6C0844F73EE}" type="datetimeFigureOut">
              <a:rPr lang="ko-KR" altLang="en-US" smtClean="0"/>
              <a:t>2021-12-01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58042DE-E052-478F-9C57-EAB77031FD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0E265B8-1007-4303-B3A9-4C1BFDFC8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CCA66-50EF-461A-82CC-076E5603EB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30790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F90BEB-9807-4074-B8B8-C6435995A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D85EBF5-503E-4F2F-B767-5FDF04EB7A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CBD6DCA-FADF-48A1-83FC-39AEF1C60A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59DF4-90A3-48FB-A078-D6C0844F73EE}" type="datetimeFigureOut">
              <a:rPr lang="ko-KR" altLang="en-US" smtClean="0"/>
              <a:t>2021-12-01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E07A0CA-267E-4DB1-976D-98ADE43604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6C113E5-11E4-4B00-9927-4F6724610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CCA66-50EF-461A-82CC-076E5603EB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63191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B8ED38-E3EF-48B0-BD86-D999702912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AC2010A-FB90-4DD8-B39A-48181D9C60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7916016-B49B-47B1-81A3-28017F5147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59DF4-90A3-48FB-A078-D6C0844F73EE}" type="datetimeFigureOut">
              <a:rPr lang="ko-KR" altLang="en-US" smtClean="0"/>
              <a:t>2021-12-01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5B0A914-770D-44B5-BE5F-5D307C055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97884EA-D8E1-467B-96C0-CB1D094C7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CCA66-50EF-461A-82CC-076E5603EB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43383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FD08F8-E0E8-4515-87F2-9C0FDD0219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48367FA-4205-452F-B376-BB705DDAFF1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6941F40-B245-4FB4-8AB7-39D4BFD1AA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AD5EF57-5984-49EB-B775-DF65BA2CC5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59DF4-90A3-48FB-A078-D6C0844F73EE}" type="datetimeFigureOut">
              <a:rPr lang="ko-KR" altLang="en-US" smtClean="0"/>
              <a:t>2021-12-01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4F1CFDB-0E75-4BE0-85BC-85CCD21E2D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60C68B3-2EEF-4AFF-B19F-49550F92A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CCA66-50EF-461A-82CC-076E5603EB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67602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952CC2-71CD-4D8C-B0C7-1D9C869AF5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685BACA-5FB3-4140-8C92-0BB98AF6A1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73D46D4-050E-451E-99A4-94120C69DF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AD7A35E-2CC8-4465-9244-19C4EEEC53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4DA7A94-5855-4AA7-BD03-D539A41A2D4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0AC38C6-FE0C-4E69-8776-0C58E609E0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59DF4-90A3-48FB-A078-D6C0844F73EE}" type="datetimeFigureOut">
              <a:rPr lang="ko-KR" altLang="en-US" smtClean="0"/>
              <a:t>2021-12-01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735E4B1-10E6-436E-AA1F-32BE50968F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42C834C-8C17-4C85-8A8E-F6A49BEB3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CCA66-50EF-461A-82CC-076E5603EB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62752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CE2E3E-5937-47E6-8BBB-832C3AB9BB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F52F852-CF9A-4D85-85BF-52B017FB46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59DF4-90A3-48FB-A078-D6C0844F73EE}" type="datetimeFigureOut">
              <a:rPr lang="ko-KR" altLang="en-US" smtClean="0"/>
              <a:t>2021-12-01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2CCCF03-6E4C-497D-B0B9-D80D9F32CD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B9893AB-9434-4B12-B591-7DF8ADDAF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CCA66-50EF-461A-82CC-076E5603EB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52658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F5EB8AC-027D-4CB5-B7F9-FAA454D676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59DF4-90A3-48FB-A078-D6C0844F73EE}" type="datetimeFigureOut">
              <a:rPr lang="ko-KR" altLang="en-US" smtClean="0"/>
              <a:t>2021-12-01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B917112-0682-48FE-AFC6-E7A0FE0098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AF36DF0-2E0B-4E49-99F0-F97C90FD5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CCA66-50EF-461A-82CC-076E5603EB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84057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CEDF52-E626-4510-B677-EF7825F3F0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339A449-EEE7-4C7E-95EE-BFE2B279B8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0FEE9E6-28C5-47B4-AFB8-0415354096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2136171-B361-473D-A815-E35E68770A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59DF4-90A3-48FB-A078-D6C0844F73EE}" type="datetimeFigureOut">
              <a:rPr lang="ko-KR" altLang="en-US" smtClean="0"/>
              <a:t>2021-12-01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2CE7040-7D1D-49B5-B43E-D125AFEE30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9E384A3-99F0-42E9-94A3-F05F9A259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CCA66-50EF-461A-82CC-076E5603EB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42552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116E2C-F9D8-4438-87C5-DD2534AA4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C894A99-D8D5-4813-8271-888689B655C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CAB40C7-13A9-4C62-BC9A-FB9E43D2D4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47A91EA-DA04-44A3-A85C-E733C234E9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59DF4-90A3-48FB-A078-D6C0844F73EE}" type="datetimeFigureOut">
              <a:rPr lang="ko-KR" altLang="en-US" smtClean="0"/>
              <a:t>2021-12-01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F21B249-BD43-4C25-8FA8-D109548C3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8141E5F-1C97-4DC4-9580-C757E2745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CCA66-50EF-461A-82CC-076E5603EB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39389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8C2E1AF-55DB-4C2D-8310-C349F600E2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0779466-173B-4185-BA7E-1CE6CD76FF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70757E8-F29E-4514-8E45-E3D1207CF8F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459DF4-90A3-48FB-A078-D6C0844F73EE}" type="datetimeFigureOut">
              <a:rPr lang="ko-KR" altLang="en-US" smtClean="0"/>
              <a:t>2021-12-01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054165C-FD6A-4262-B32B-94B62C8697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D258D1C-DF30-46E0-8616-68A020AD27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0CCA66-50EF-461A-82CC-076E5603EB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45379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jpeg"/><Relationship Id="rId7" Type="http://schemas.openxmlformats.org/officeDocument/2006/relationships/image" Target="../media/image13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9.jpeg"/><Relationship Id="rId7" Type="http://schemas.openxmlformats.org/officeDocument/2006/relationships/image" Target="../media/image13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1.svg"/><Relationship Id="rId10" Type="http://schemas.openxmlformats.org/officeDocument/2006/relationships/image" Target="../media/image17.png"/><Relationship Id="rId4" Type="http://schemas.openxmlformats.org/officeDocument/2006/relationships/image" Target="../media/image10.png"/><Relationship Id="rId9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openxmlformats.org/officeDocument/2006/relationships/image" Target="../media/image9.jpeg"/><Relationship Id="rId7" Type="http://schemas.openxmlformats.org/officeDocument/2006/relationships/image" Target="../media/image13.svg"/><Relationship Id="rId12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26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21.png"/><Relationship Id="rId5" Type="http://schemas.openxmlformats.org/officeDocument/2006/relationships/image" Target="../media/image11.svg"/><Relationship Id="rId15" Type="http://schemas.openxmlformats.org/officeDocument/2006/relationships/image" Target="../media/image25.gif"/><Relationship Id="rId10" Type="http://schemas.openxmlformats.org/officeDocument/2006/relationships/image" Target="../media/image20.png"/><Relationship Id="rId4" Type="http://schemas.openxmlformats.org/officeDocument/2006/relationships/image" Target="../media/image10.png"/><Relationship Id="rId9" Type="http://schemas.openxmlformats.org/officeDocument/2006/relationships/image" Target="../media/image19.png"/><Relationship Id="rId14" Type="http://schemas.openxmlformats.org/officeDocument/2006/relationships/image" Target="../media/image24.gi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9.jpeg"/><Relationship Id="rId7" Type="http://schemas.openxmlformats.org/officeDocument/2006/relationships/image" Target="../media/image13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Relationship Id="rId9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9.jpeg"/><Relationship Id="rId7" Type="http://schemas.openxmlformats.org/officeDocument/2006/relationships/image" Target="../media/image13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Relationship Id="rId9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9.jpeg"/><Relationship Id="rId7" Type="http://schemas.openxmlformats.org/officeDocument/2006/relationships/image" Target="../media/image13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Relationship Id="rId9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7" Type="http://schemas.openxmlformats.org/officeDocument/2006/relationships/image" Target="../media/image13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86509D3-C12C-4B4B-94F7-7EA3FCDD06E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89" b="7563"/>
          <a:stretch/>
        </p:blipFill>
        <p:spPr>
          <a:xfrm>
            <a:off x="-2" y="0"/>
            <a:ext cx="12192002" cy="6874781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B8271BBA-95B7-4B03-AE71-3B3CBA47B565}"/>
              </a:ext>
            </a:extLst>
          </p:cNvPr>
          <p:cNvSpPr/>
          <p:nvPr/>
        </p:nvSpPr>
        <p:spPr>
          <a:xfrm>
            <a:off x="623582" y="-16782"/>
            <a:ext cx="11568418" cy="6866389"/>
          </a:xfrm>
          <a:custGeom>
            <a:avLst/>
            <a:gdLst>
              <a:gd name="connsiteX0" fmla="*/ 0 w 8660235"/>
              <a:gd name="connsiteY0" fmla="*/ 0 h 6858000"/>
              <a:gd name="connsiteX1" fmla="*/ 8660235 w 8660235"/>
              <a:gd name="connsiteY1" fmla="*/ 0 h 6858000"/>
              <a:gd name="connsiteX2" fmla="*/ 8660235 w 8660235"/>
              <a:gd name="connsiteY2" fmla="*/ 6858000 h 6858000"/>
              <a:gd name="connsiteX3" fmla="*/ 0 w 8660235"/>
              <a:gd name="connsiteY3" fmla="*/ 6858000 h 6858000"/>
              <a:gd name="connsiteX4" fmla="*/ 0 w 8660235"/>
              <a:gd name="connsiteY4" fmla="*/ 0 h 6858000"/>
              <a:gd name="connsiteX0" fmla="*/ 2164359 w 10824594"/>
              <a:gd name="connsiteY0" fmla="*/ 0 h 6874778"/>
              <a:gd name="connsiteX1" fmla="*/ 10824594 w 10824594"/>
              <a:gd name="connsiteY1" fmla="*/ 0 h 6874778"/>
              <a:gd name="connsiteX2" fmla="*/ 10824594 w 10824594"/>
              <a:gd name="connsiteY2" fmla="*/ 6858000 h 6874778"/>
              <a:gd name="connsiteX3" fmla="*/ 0 w 10824594"/>
              <a:gd name="connsiteY3" fmla="*/ 6874778 h 6874778"/>
              <a:gd name="connsiteX4" fmla="*/ 2164359 w 10824594"/>
              <a:gd name="connsiteY4" fmla="*/ 0 h 6874778"/>
              <a:gd name="connsiteX0" fmla="*/ 2248249 w 10824594"/>
              <a:gd name="connsiteY0" fmla="*/ 0 h 6874778"/>
              <a:gd name="connsiteX1" fmla="*/ 10824594 w 10824594"/>
              <a:gd name="connsiteY1" fmla="*/ 0 h 6874778"/>
              <a:gd name="connsiteX2" fmla="*/ 10824594 w 10824594"/>
              <a:gd name="connsiteY2" fmla="*/ 6858000 h 6874778"/>
              <a:gd name="connsiteX3" fmla="*/ 0 w 10824594"/>
              <a:gd name="connsiteY3" fmla="*/ 6874778 h 6874778"/>
              <a:gd name="connsiteX4" fmla="*/ 2248249 w 10824594"/>
              <a:gd name="connsiteY4" fmla="*/ 0 h 6874778"/>
              <a:gd name="connsiteX0" fmla="*/ 2869034 w 10824594"/>
              <a:gd name="connsiteY0" fmla="*/ 0 h 6874778"/>
              <a:gd name="connsiteX1" fmla="*/ 10824594 w 10824594"/>
              <a:gd name="connsiteY1" fmla="*/ 0 h 6874778"/>
              <a:gd name="connsiteX2" fmla="*/ 10824594 w 10824594"/>
              <a:gd name="connsiteY2" fmla="*/ 6858000 h 6874778"/>
              <a:gd name="connsiteX3" fmla="*/ 0 w 10824594"/>
              <a:gd name="connsiteY3" fmla="*/ 6874778 h 6874778"/>
              <a:gd name="connsiteX4" fmla="*/ 2869034 w 10824594"/>
              <a:gd name="connsiteY4" fmla="*/ 0 h 6874778"/>
              <a:gd name="connsiteX0" fmla="*/ 2298583 w 10254143"/>
              <a:gd name="connsiteY0" fmla="*/ 0 h 6874778"/>
              <a:gd name="connsiteX1" fmla="*/ 10254143 w 10254143"/>
              <a:gd name="connsiteY1" fmla="*/ 0 h 6874778"/>
              <a:gd name="connsiteX2" fmla="*/ 10254143 w 10254143"/>
              <a:gd name="connsiteY2" fmla="*/ 6858000 h 6874778"/>
              <a:gd name="connsiteX3" fmla="*/ 0 w 10254143"/>
              <a:gd name="connsiteY3" fmla="*/ 6874778 h 6874778"/>
              <a:gd name="connsiteX4" fmla="*/ 2298583 w 10254143"/>
              <a:gd name="connsiteY4" fmla="*/ 0 h 6874778"/>
              <a:gd name="connsiteX0" fmla="*/ 1912690 w 9868250"/>
              <a:gd name="connsiteY0" fmla="*/ 0 h 6866389"/>
              <a:gd name="connsiteX1" fmla="*/ 9868250 w 9868250"/>
              <a:gd name="connsiteY1" fmla="*/ 0 h 6866389"/>
              <a:gd name="connsiteX2" fmla="*/ 9868250 w 9868250"/>
              <a:gd name="connsiteY2" fmla="*/ 6858000 h 6866389"/>
              <a:gd name="connsiteX3" fmla="*/ 0 w 9868250"/>
              <a:gd name="connsiteY3" fmla="*/ 6866389 h 6866389"/>
              <a:gd name="connsiteX4" fmla="*/ 1912690 w 9868250"/>
              <a:gd name="connsiteY4" fmla="*/ 0 h 6866389"/>
              <a:gd name="connsiteX0" fmla="*/ 1921079 w 9876639"/>
              <a:gd name="connsiteY0" fmla="*/ 0 h 6866389"/>
              <a:gd name="connsiteX1" fmla="*/ 9876639 w 9876639"/>
              <a:gd name="connsiteY1" fmla="*/ 0 h 6866389"/>
              <a:gd name="connsiteX2" fmla="*/ 9876639 w 9876639"/>
              <a:gd name="connsiteY2" fmla="*/ 6858000 h 6866389"/>
              <a:gd name="connsiteX3" fmla="*/ 0 w 9876639"/>
              <a:gd name="connsiteY3" fmla="*/ 6866389 h 6866389"/>
              <a:gd name="connsiteX4" fmla="*/ 1921079 w 9876639"/>
              <a:gd name="connsiteY4" fmla="*/ 0 h 6866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876639" h="6866389">
                <a:moveTo>
                  <a:pt x="1921079" y="0"/>
                </a:moveTo>
                <a:lnTo>
                  <a:pt x="9876639" y="0"/>
                </a:lnTo>
                <a:lnTo>
                  <a:pt x="9876639" y="6858000"/>
                </a:lnTo>
                <a:lnTo>
                  <a:pt x="0" y="6866389"/>
                </a:lnTo>
                <a:lnTo>
                  <a:pt x="1921079" y="0"/>
                </a:lnTo>
                <a:close/>
              </a:path>
            </a:pathLst>
          </a:cu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B5C580-B364-4756-B9DA-F28BE01BF696}"/>
              </a:ext>
            </a:extLst>
          </p:cNvPr>
          <p:cNvSpPr txBox="1"/>
          <p:nvPr/>
        </p:nvSpPr>
        <p:spPr>
          <a:xfrm>
            <a:off x="4153712" y="2945668"/>
            <a:ext cx="542767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600" b="1" dirty="0" err="1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문경새재</a:t>
            </a:r>
            <a:endParaRPr lang="ko-KR" altLang="en-US" sz="6600" b="1" dirty="0">
              <a:solidFill>
                <a:schemeClr val="bg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6802271-E654-42EC-9C89-FC688D696420}"/>
              </a:ext>
            </a:extLst>
          </p:cNvPr>
          <p:cNvSpPr/>
          <p:nvPr/>
        </p:nvSpPr>
        <p:spPr>
          <a:xfrm>
            <a:off x="4030466" y="2418443"/>
            <a:ext cx="3915049" cy="385894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조선 설화를 바탕으로 한 </a:t>
            </a:r>
            <a:r>
              <a:rPr lang="ko-KR" alt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인디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게임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379BBC67-7E17-43E0-B6C6-1BAC3D2D1C8C}"/>
              </a:ext>
            </a:extLst>
          </p:cNvPr>
          <p:cNvCxnSpPr>
            <a:cxnSpLocks/>
          </p:cNvCxnSpPr>
          <p:nvPr/>
        </p:nvCxnSpPr>
        <p:spPr>
          <a:xfrm>
            <a:off x="9454393" y="5150840"/>
            <a:ext cx="2030135" cy="0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2E62109F-C78B-456D-94FC-DA647978128C}"/>
              </a:ext>
            </a:extLst>
          </p:cNvPr>
          <p:cNvSpPr txBox="1"/>
          <p:nvPr/>
        </p:nvSpPr>
        <p:spPr>
          <a:xfrm>
            <a:off x="9328557" y="5275760"/>
            <a:ext cx="2239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발표자</a:t>
            </a:r>
            <a:endParaRPr lang="ko-KR" altLang="en-US" dirty="0">
              <a:solidFill>
                <a:schemeClr val="bg1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C93F957-E7C9-4281-83C5-D35088868E40}"/>
              </a:ext>
            </a:extLst>
          </p:cNvPr>
          <p:cNvSpPr txBox="1"/>
          <p:nvPr/>
        </p:nvSpPr>
        <p:spPr>
          <a:xfrm>
            <a:off x="9328557" y="5752750"/>
            <a:ext cx="2239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 smtClean="0">
                <a:solidFill>
                  <a:schemeClr val="bg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유연휘</a:t>
            </a:r>
            <a:endParaRPr lang="ko-KR" altLang="en-US" dirty="0">
              <a:solidFill>
                <a:schemeClr val="bg1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D4BB90A8-1D18-4D6C-8074-6457130BA768}"/>
              </a:ext>
            </a:extLst>
          </p:cNvPr>
          <p:cNvCxnSpPr>
            <a:cxnSpLocks/>
          </p:cNvCxnSpPr>
          <p:nvPr/>
        </p:nvCxnSpPr>
        <p:spPr>
          <a:xfrm>
            <a:off x="9454393" y="6242807"/>
            <a:ext cx="2030135" cy="0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순서도: 수동 입력 14">
            <a:extLst>
              <a:ext uri="{FF2B5EF4-FFF2-40B4-BE49-F238E27FC236}">
                <a16:creationId xmlns:a16="http://schemas.microsoft.com/office/drawing/2014/main" id="{B350E4F0-3DC8-4DA3-BA61-51B932E457E6}"/>
              </a:ext>
            </a:extLst>
          </p:cNvPr>
          <p:cNvSpPr/>
          <p:nvPr/>
        </p:nvSpPr>
        <p:spPr>
          <a:xfrm rot="5400000" flipH="1">
            <a:off x="-1360535" y="1352143"/>
            <a:ext cx="6874780" cy="4153714"/>
          </a:xfrm>
          <a:prstGeom prst="flowChartManualInpu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84643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52C23BA-CC64-4673-8C0E-3DE2C45C1AFE}"/>
              </a:ext>
            </a:extLst>
          </p:cNvPr>
          <p:cNvSpPr/>
          <p:nvPr/>
        </p:nvSpPr>
        <p:spPr>
          <a:xfrm>
            <a:off x="0" y="0"/>
            <a:ext cx="12192000" cy="1136591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BAAD1A-661E-4D3B-8A58-8E682FA1F2B4}"/>
              </a:ext>
            </a:extLst>
          </p:cNvPr>
          <p:cNvSpPr txBox="1"/>
          <p:nvPr/>
        </p:nvSpPr>
        <p:spPr>
          <a:xfrm>
            <a:off x="495657" y="254543"/>
            <a:ext cx="39122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accent4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전</a:t>
            </a:r>
            <a:r>
              <a:rPr lang="ko-KR" altLang="en-US" sz="3200" b="1" dirty="0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체 진행 내용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FC3587E4-0163-483D-95A9-F209AABE3F98}"/>
              </a:ext>
            </a:extLst>
          </p:cNvPr>
          <p:cNvCxnSpPr/>
          <p:nvPr/>
        </p:nvCxnSpPr>
        <p:spPr>
          <a:xfrm>
            <a:off x="247828" y="247828"/>
            <a:ext cx="0" cy="598206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32E3021-E828-4726-ADF3-38D65ECB8F88}"/>
              </a:ext>
            </a:extLst>
          </p:cNvPr>
          <p:cNvSpPr/>
          <p:nvPr/>
        </p:nvSpPr>
        <p:spPr>
          <a:xfrm>
            <a:off x="0" y="6708640"/>
            <a:ext cx="12192000" cy="14936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7" name="차트 6">
            <a:extLst>
              <a:ext uri="{FF2B5EF4-FFF2-40B4-BE49-F238E27FC236}">
                <a16:creationId xmlns:a16="http://schemas.microsoft.com/office/drawing/2014/main" id="{1D26C3F6-A789-488B-9340-A1024986A95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38921737"/>
              </p:ext>
            </p:extLst>
          </p:nvPr>
        </p:nvGraphicFramePr>
        <p:xfrm>
          <a:off x="742773" y="1418867"/>
          <a:ext cx="10706454" cy="48688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2439561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52C23BA-CC64-4673-8C0E-3DE2C45C1AFE}"/>
              </a:ext>
            </a:extLst>
          </p:cNvPr>
          <p:cNvSpPr/>
          <p:nvPr/>
        </p:nvSpPr>
        <p:spPr>
          <a:xfrm>
            <a:off x="0" y="0"/>
            <a:ext cx="2642532" cy="6858000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26E328C-E4B5-4B76-AB25-FAA738FEE834}"/>
              </a:ext>
            </a:extLst>
          </p:cNvPr>
          <p:cNvSpPr/>
          <p:nvPr/>
        </p:nvSpPr>
        <p:spPr>
          <a:xfrm>
            <a:off x="0" y="0"/>
            <a:ext cx="2642532" cy="6858000"/>
          </a:xfrm>
          <a:prstGeom prst="rect">
            <a:avLst/>
          </a:prstGeom>
          <a:solidFill>
            <a:schemeClr val="tx1">
              <a:lumMod val="75000"/>
              <a:lumOff val="25000"/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F3C4FEC8-12A3-42F7-9198-1EEA5CC457E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r="48108" b="19278"/>
          <a:stretch/>
        </p:blipFill>
        <p:spPr>
          <a:xfrm>
            <a:off x="111853" y="951451"/>
            <a:ext cx="2530679" cy="492084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D01AC02-BACE-4B23-BCE2-503D0C8FA150}"/>
              </a:ext>
            </a:extLst>
          </p:cNvPr>
          <p:cNvSpPr txBox="1"/>
          <p:nvPr/>
        </p:nvSpPr>
        <p:spPr>
          <a:xfrm>
            <a:off x="3326300" y="868586"/>
            <a:ext cx="44061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데모 빌드 개발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2777E71-23F5-46B1-8B2F-A57042F52B9A}"/>
              </a:ext>
            </a:extLst>
          </p:cNvPr>
          <p:cNvCxnSpPr>
            <a:cxnSpLocks/>
          </p:cNvCxnSpPr>
          <p:nvPr/>
        </p:nvCxnSpPr>
        <p:spPr>
          <a:xfrm>
            <a:off x="3414320" y="1557765"/>
            <a:ext cx="8777680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8BD9505-64F9-4725-9FA2-B17DE672EB3C}"/>
              </a:ext>
            </a:extLst>
          </p:cNvPr>
          <p:cNvSpPr txBox="1"/>
          <p:nvPr/>
        </p:nvSpPr>
        <p:spPr>
          <a:xfrm>
            <a:off x="4134100" y="2162663"/>
            <a:ext cx="792231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latinLnBrk="0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스테이지 </a:t>
            </a:r>
            <a:r>
              <a:rPr lang="en-US" altLang="ko-KR" sz="20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1, 2</a:t>
            </a:r>
            <a:r>
              <a:rPr lang="ko-KR" altLang="en-US" sz="20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의 일부 맵</a:t>
            </a:r>
            <a:endParaRPr lang="en-US" altLang="ko-KR" sz="20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pPr marL="342900" indent="-342900" latinLnBrk="0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보스 몬스터 </a:t>
            </a:r>
            <a:r>
              <a:rPr lang="en-US" altLang="ko-KR" sz="20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2</a:t>
            </a:r>
            <a:r>
              <a:rPr lang="ko-KR" altLang="en-US" sz="20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종</a:t>
            </a:r>
            <a:endParaRPr lang="en-US" altLang="ko-KR" sz="20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pPr marL="342900" indent="-342900" latinLnBrk="0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데모 빌드를 통한 마케팅</a:t>
            </a:r>
            <a:endParaRPr lang="en-US" altLang="ko-KR" sz="20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pic>
        <p:nvPicPr>
          <p:cNvPr id="11" name="그래픽 10">
            <a:extLst>
              <a:ext uri="{FF2B5EF4-FFF2-40B4-BE49-F238E27FC236}">
                <a16:creationId xmlns:a16="http://schemas.microsoft.com/office/drawing/2014/main" id="{2D40AB0A-6BA8-488B-84D7-538442CC0A4A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 b="18261"/>
          <a:stretch/>
        </p:blipFill>
        <p:spPr>
          <a:xfrm rot="20599950">
            <a:off x="3486538" y="1775624"/>
            <a:ext cx="575345" cy="58785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BA432BC-8F37-4ECB-A1F7-466271BD1531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12665" r="1532" b="4934"/>
          <a:stretch/>
        </p:blipFill>
        <p:spPr>
          <a:xfrm>
            <a:off x="3687335" y="4244888"/>
            <a:ext cx="4872586" cy="2293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4245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52C23BA-CC64-4673-8C0E-3DE2C45C1AFE}"/>
              </a:ext>
            </a:extLst>
          </p:cNvPr>
          <p:cNvSpPr/>
          <p:nvPr/>
        </p:nvSpPr>
        <p:spPr>
          <a:xfrm>
            <a:off x="0" y="0"/>
            <a:ext cx="2642532" cy="6858000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26E328C-E4B5-4B76-AB25-FAA738FEE834}"/>
              </a:ext>
            </a:extLst>
          </p:cNvPr>
          <p:cNvSpPr/>
          <p:nvPr/>
        </p:nvSpPr>
        <p:spPr>
          <a:xfrm>
            <a:off x="0" y="0"/>
            <a:ext cx="2642532" cy="6858000"/>
          </a:xfrm>
          <a:prstGeom prst="rect">
            <a:avLst/>
          </a:prstGeom>
          <a:solidFill>
            <a:schemeClr val="tx1">
              <a:lumMod val="75000"/>
              <a:lumOff val="25000"/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F3C4FEC8-12A3-42F7-9198-1EEA5CC457E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r="48108" b="19278"/>
          <a:stretch/>
        </p:blipFill>
        <p:spPr>
          <a:xfrm>
            <a:off x="111853" y="951451"/>
            <a:ext cx="2530679" cy="492084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D01AC02-BACE-4B23-BCE2-503D0C8FA150}"/>
              </a:ext>
            </a:extLst>
          </p:cNvPr>
          <p:cNvSpPr txBox="1"/>
          <p:nvPr/>
        </p:nvSpPr>
        <p:spPr>
          <a:xfrm>
            <a:off x="3257474" y="911434"/>
            <a:ext cx="44061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마케팅 채널 확충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2777E71-23F5-46B1-8B2F-A57042F52B9A}"/>
              </a:ext>
            </a:extLst>
          </p:cNvPr>
          <p:cNvCxnSpPr>
            <a:cxnSpLocks/>
          </p:cNvCxnSpPr>
          <p:nvPr/>
        </p:nvCxnSpPr>
        <p:spPr>
          <a:xfrm>
            <a:off x="3414320" y="1557765"/>
            <a:ext cx="8777680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8BD9505-64F9-4725-9FA2-B17DE672EB3C}"/>
              </a:ext>
            </a:extLst>
          </p:cNvPr>
          <p:cNvSpPr txBox="1"/>
          <p:nvPr/>
        </p:nvSpPr>
        <p:spPr>
          <a:xfrm>
            <a:off x="4134100" y="2213323"/>
            <a:ext cx="792231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latinLnBrk="0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블로그</a:t>
            </a:r>
            <a:r>
              <a:rPr lang="en-US" altLang="ko-KR" sz="20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, </a:t>
            </a:r>
            <a:r>
              <a:rPr lang="ko-KR" altLang="en-US" sz="2000" dirty="0" err="1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인스타그램</a:t>
            </a:r>
            <a:r>
              <a:rPr lang="en-US" altLang="ko-KR" sz="20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, </a:t>
            </a:r>
            <a:r>
              <a:rPr lang="ko-KR" altLang="en-US" sz="20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페이스북</a:t>
            </a:r>
            <a:r>
              <a:rPr lang="en-US" altLang="ko-KR" sz="20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, </a:t>
            </a:r>
            <a:r>
              <a:rPr lang="ko-KR" altLang="en-US" sz="20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트위터</a:t>
            </a:r>
            <a:r>
              <a:rPr lang="en-US" altLang="ko-KR" sz="20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, </a:t>
            </a:r>
            <a:r>
              <a:rPr lang="ko-KR" altLang="en-US" sz="20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유튜브</a:t>
            </a:r>
            <a:endParaRPr lang="en-US" altLang="ko-KR" sz="20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pPr marL="342900" indent="-342900" latinLnBrk="0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자체적인 소통 채널</a:t>
            </a:r>
            <a:endParaRPr lang="en-US" altLang="ko-KR" sz="20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pPr marL="342900" indent="-342900" latinLnBrk="0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ko-KR" altLang="en-US" sz="2000" dirty="0" smtClean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해외 </a:t>
            </a:r>
            <a:r>
              <a:rPr lang="ko-KR" altLang="en-US" sz="20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마케팅 채널 확충 추진 중</a:t>
            </a:r>
            <a:endParaRPr lang="en-US" altLang="ko-KR" sz="20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pic>
        <p:nvPicPr>
          <p:cNvPr id="11" name="그래픽 10">
            <a:extLst>
              <a:ext uri="{FF2B5EF4-FFF2-40B4-BE49-F238E27FC236}">
                <a16:creationId xmlns:a16="http://schemas.microsoft.com/office/drawing/2014/main" id="{2D40AB0A-6BA8-488B-84D7-538442CC0A4A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 b="18261"/>
          <a:stretch/>
        </p:blipFill>
        <p:spPr>
          <a:xfrm rot="20599950">
            <a:off x="3486538" y="1775624"/>
            <a:ext cx="575345" cy="58785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6645A37-FC73-491E-9FC1-7006377E4D5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53033" y="4303962"/>
            <a:ext cx="2918657" cy="199254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791A065-3CE3-4E89-B9A5-956666910E9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67998" y="3266053"/>
            <a:ext cx="2606471" cy="291758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9CD99E3-C749-4B61-A510-02B311892E0F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13290" r="34355" b="5233"/>
          <a:stretch/>
        </p:blipFill>
        <p:spPr>
          <a:xfrm>
            <a:off x="6537820" y="4346210"/>
            <a:ext cx="2530679" cy="1766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5977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52C23BA-CC64-4673-8C0E-3DE2C45C1AFE}"/>
              </a:ext>
            </a:extLst>
          </p:cNvPr>
          <p:cNvSpPr/>
          <p:nvPr/>
        </p:nvSpPr>
        <p:spPr>
          <a:xfrm>
            <a:off x="0" y="0"/>
            <a:ext cx="2642532" cy="6858000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26E328C-E4B5-4B76-AB25-FAA738FEE834}"/>
              </a:ext>
            </a:extLst>
          </p:cNvPr>
          <p:cNvSpPr/>
          <p:nvPr/>
        </p:nvSpPr>
        <p:spPr>
          <a:xfrm>
            <a:off x="0" y="0"/>
            <a:ext cx="2642532" cy="6858000"/>
          </a:xfrm>
          <a:prstGeom prst="rect">
            <a:avLst/>
          </a:prstGeom>
          <a:solidFill>
            <a:schemeClr val="tx1">
              <a:lumMod val="75000"/>
              <a:lumOff val="25000"/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F3C4FEC8-12A3-42F7-9198-1EEA5CC457E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r="48108" b="19278"/>
          <a:stretch/>
        </p:blipFill>
        <p:spPr>
          <a:xfrm>
            <a:off x="111853" y="951451"/>
            <a:ext cx="2530679" cy="492084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D01AC02-BACE-4B23-BCE2-503D0C8FA150}"/>
              </a:ext>
            </a:extLst>
          </p:cNvPr>
          <p:cNvSpPr txBox="1"/>
          <p:nvPr/>
        </p:nvSpPr>
        <p:spPr>
          <a:xfrm>
            <a:off x="3326300" y="868586"/>
            <a:ext cx="44061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인게임</a:t>
            </a:r>
            <a:r>
              <a:rPr lang="ko-KR" altLang="en-US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콘텐츠 개발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2777E71-23F5-46B1-8B2F-A57042F52B9A}"/>
              </a:ext>
            </a:extLst>
          </p:cNvPr>
          <p:cNvCxnSpPr>
            <a:cxnSpLocks/>
          </p:cNvCxnSpPr>
          <p:nvPr/>
        </p:nvCxnSpPr>
        <p:spPr>
          <a:xfrm>
            <a:off x="3414320" y="1557765"/>
            <a:ext cx="8777680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8BD9505-64F9-4725-9FA2-B17DE672EB3C}"/>
              </a:ext>
            </a:extLst>
          </p:cNvPr>
          <p:cNvSpPr txBox="1"/>
          <p:nvPr/>
        </p:nvSpPr>
        <p:spPr>
          <a:xfrm>
            <a:off x="4134100" y="2229186"/>
            <a:ext cx="792231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latinLnBrk="0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스테이지 </a:t>
            </a:r>
            <a:r>
              <a:rPr lang="en-US" altLang="ko-KR" sz="20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1, 2 </a:t>
            </a:r>
            <a:r>
              <a:rPr lang="ko-KR" altLang="en-US" sz="20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보스 개발</a:t>
            </a:r>
            <a:endParaRPr lang="en-US" altLang="ko-KR" sz="20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pPr marL="342900" indent="-342900" latinLnBrk="0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3</a:t>
            </a:r>
            <a:r>
              <a:rPr lang="ko-KR" altLang="en-US" sz="20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스테이지 개발 진행 중</a:t>
            </a:r>
            <a:endParaRPr lang="en-US" altLang="ko-KR" sz="20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pPr marL="342900" indent="-342900" latinLnBrk="0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데모 빌드를 통한 마케팅</a:t>
            </a:r>
            <a:endParaRPr lang="en-US" altLang="ko-KR" sz="20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pic>
        <p:nvPicPr>
          <p:cNvPr id="11" name="그래픽 10">
            <a:extLst>
              <a:ext uri="{FF2B5EF4-FFF2-40B4-BE49-F238E27FC236}">
                <a16:creationId xmlns:a16="http://schemas.microsoft.com/office/drawing/2014/main" id="{2D40AB0A-6BA8-488B-84D7-538442CC0A4A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 b="18261"/>
          <a:stretch/>
        </p:blipFill>
        <p:spPr>
          <a:xfrm rot="20599950">
            <a:off x="3486538" y="1775624"/>
            <a:ext cx="575345" cy="58785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81960" y="4324889"/>
            <a:ext cx="3533498" cy="1987593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B5C3716E-81AC-4540-9F9B-F792B864C930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7977" y="3825596"/>
            <a:ext cx="2344167" cy="1758125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FEF80FF5-3C5E-4EED-AF1E-AA8FCBE65655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5402" y="4419149"/>
            <a:ext cx="3180226" cy="1591771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E35F6FFA-B072-48A1-AF5F-CAF41E187F9C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4333" y="5080450"/>
            <a:ext cx="1232032" cy="1232032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492BDE29-4BC8-45F8-9C46-FF89D883EF89}"/>
              </a:ext>
            </a:extLst>
          </p:cNvPr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6454" y="5027405"/>
            <a:ext cx="1338122" cy="1338122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18E4E481-7AE6-4E40-B062-EE566EFEF326}"/>
              </a:ext>
            </a:extLst>
          </p:cNvPr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2706" y="4778173"/>
            <a:ext cx="1587354" cy="1587354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B8D40E78-040E-4E5E-8C5F-B11A537CE4D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5838" y="2606396"/>
            <a:ext cx="1828800" cy="1219200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A5E0AA1E-4D17-49FC-8951-484B988397A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2376" y="2606396"/>
            <a:ext cx="1828800" cy="121920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20C618BB-D66E-4F80-B0AF-68527ECCBB5C}"/>
              </a:ext>
            </a:extLst>
          </p:cNvPr>
          <p:cNvPicPr>
            <a:picLocks noChangeAspect="1"/>
          </p:cNvPicPr>
          <p:nvPr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3271" y="2070511"/>
            <a:ext cx="1026643" cy="1463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1655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52C23BA-CC64-4673-8C0E-3DE2C45C1AFE}"/>
              </a:ext>
            </a:extLst>
          </p:cNvPr>
          <p:cNvSpPr/>
          <p:nvPr/>
        </p:nvSpPr>
        <p:spPr>
          <a:xfrm>
            <a:off x="0" y="0"/>
            <a:ext cx="2642532" cy="6858000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26E328C-E4B5-4B76-AB25-FAA738FEE834}"/>
              </a:ext>
            </a:extLst>
          </p:cNvPr>
          <p:cNvSpPr/>
          <p:nvPr/>
        </p:nvSpPr>
        <p:spPr>
          <a:xfrm>
            <a:off x="0" y="0"/>
            <a:ext cx="2642532" cy="6858000"/>
          </a:xfrm>
          <a:prstGeom prst="rect">
            <a:avLst/>
          </a:prstGeom>
          <a:solidFill>
            <a:schemeClr val="tx1">
              <a:lumMod val="75000"/>
              <a:lumOff val="25000"/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F3C4FEC8-12A3-42F7-9198-1EEA5CC457E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r="48108" b="19278"/>
          <a:stretch/>
        </p:blipFill>
        <p:spPr>
          <a:xfrm>
            <a:off x="111853" y="951451"/>
            <a:ext cx="2530679" cy="492084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D01AC02-BACE-4B23-BCE2-503D0C8FA150}"/>
              </a:ext>
            </a:extLst>
          </p:cNvPr>
          <p:cNvSpPr txBox="1"/>
          <p:nvPr/>
        </p:nvSpPr>
        <p:spPr>
          <a:xfrm>
            <a:off x="3326300" y="868586"/>
            <a:ext cx="44061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스토리 콘텐츠 개발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2777E71-23F5-46B1-8B2F-A57042F52B9A}"/>
              </a:ext>
            </a:extLst>
          </p:cNvPr>
          <p:cNvCxnSpPr>
            <a:cxnSpLocks/>
          </p:cNvCxnSpPr>
          <p:nvPr/>
        </p:nvCxnSpPr>
        <p:spPr>
          <a:xfrm>
            <a:off x="3414320" y="1557765"/>
            <a:ext cx="8777680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8BD9505-64F9-4725-9FA2-B17DE672EB3C}"/>
              </a:ext>
            </a:extLst>
          </p:cNvPr>
          <p:cNvSpPr txBox="1"/>
          <p:nvPr/>
        </p:nvSpPr>
        <p:spPr>
          <a:xfrm>
            <a:off x="4134100" y="2226467"/>
            <a:ext cx="792231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latinLnBrk="0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스토리 관련 피드백으로 인해 개발 목표치 상향</a:t>
            </a:r>
            <a:endParaRPr lang="en-US" altLang="ko-KR" sz="20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pPr marL="342900" indent="-342900" latinLnBrk="0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프롤로그 및 튜토리얼 개발</a:t>
            </a:r>
            <a:endParaRPr lang="en-US" altLang="ko-KR" sz="20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pPr marL="342900" indent="-342900" latinLnBrk="0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ko-KR" altLang="en-US" sz="2000" dirty="0" err="1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스토리텔링</a:t>
            </a:r>
            <a:r>
              <a:rPr lang="ko-KR" altLang="en-US" sz="20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</a:t>
            </a:r>
            <a:r>
              <a:rPr lang="ko-KR" altLang="en-US" sz="2000" dirty="0" smtClean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컷 씬 </a:t>
            </a:r>
            <a:r>
              <a:rPr lang="ko-KR" altLang="en-US" sz="20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개발</a:t>
            </a:r>
            <a:endParaRPr lang="en-US" altLang="ko-KR" sz="20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pic>
        <p:nvPicPr>
          <p:cNvPr id="11" name="그래픽 10">
            <a:extLst>
              <a:ext uri="{FF2B5EF4-FFF2-40B4-BE49-F238E27FC236}">
                <a16:creationId xmlns:a16="http://schemas.microsoft.com/office/drawing/2014/main" id="{2D40AB0A-6BA8-488B-84D7-538442CC0A4A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 b="18261"/>
          <a:stretch/>
        </p:blipFill>
        <p:spPr>
          <a:xfrm rot="20599950">
            <a:off x="3486538" y="1775624"/>
            <a:ext cx="575345" cy="58785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027CBF0-F148-42A4-B09C-4002B4FB114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67880" y="4372497"/>
            <a:ext cx="3557356" cy="200101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1B10FF4-BAF9-4A06-83A0-C1F579CC223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51480" y="4372496"/>
            <a:ext cx="3557356" cy="2001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0722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52C23BA-CC64-4673-8C0E-3DE2C45C1AFE}"/>
              </a:ext>
            </a:extLst>
          </p:cNvPr>
          <p:cNvSpPr/>
          <p:nvPr/>
        </p:nvSpPr>
        <p:spPr>
          <a:xfrm>
            <a:off x="0" y="0"/>
            <a:ext cx="2642532" cy="6858000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26E328C-E4B5-4B76-AB25-FAA738FEE834}"/>
              </a:ext>
            </a:extLst>
          </p:cNvPr>
          <p:cNvSpPr/>
          <p:nvPr/>
        </p:nvSpPr>
        <p:spPr>
          <a:xfrm>
            <a:off x="0" y="0"/>
            <a:ext cx="2642532" cy="6858000"/>
          </a:xfrm>
          <a:prstGeom prst="rect">
            <a:avLst/>
          </a:prstGeom>
          <a:solidFill>
            <a:schemeClr val="tx1">
              <a:lumMod val="75000"/>
              <a:lumOff val="25000"/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F3C4FEC8-12A3-42F7-9198-1EEA5CC457E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r="48108" b="19278"/>
          <a:stretch/>
        </p:blipFill>
        <p:spPr>
          <a:xfrm>
            <a:off x="111853" y="951451"/>
            <a:ext cx="2530679" cy="492084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D01AC02-BACE-4B23-BCE2-503D0C8FA150}"/>
              </a:ext>
            </a:extLst>
          </p:cNvPr>
          <p:cNvSpPr txBox="1"/>
          <p:nvPr/>
        </p:nvSpPr>
        <p:spPr>
          <a:xfrm>
            <a:off x="3326300" y="868586"/>
            <a:ext cx="44061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게임 시스템 통합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2777E71-23F5-46B1-8B2F-A57042F52B9A}"/>
              </a:ext>
            </a:extLst>
          </p:cNvPr>
          <p:cNvCxnSpPr>
            <a:cxnSpLocks/>
          </p:cNvCxnSpPr>
          <p:nvPr/>
        </p:nvCxnSpPr>
        <p:spPr>
          <a:xfrm>
            <a:off x="3414320" y="1557765"/>
            <a:ext cx="8777680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8BD9505-64F9-4725-9FA2-B17DE672EB3C}"/>
              </a:ext>
            </a:extLst>
          </p:cNvPr>
          <p:cNvSpPr txBox="1"/>
          <p:nvPr/>
        </p:nvSpPr>
        <p:spPr>
          <a:xfrm>
            <a:off x="4134100" y="2211621"/>
            <a:ext cx="792231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latinLnBrk="0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altLang="ko-KR" sz="2000" dirty="0" err="1" smtClean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GameMaker</a:t>
            </a:r>
            <a:r>
              <a:rPr lang="en-US" altLang="ko-KR" sz="2000" dirty="0" smtClean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Studio2 </a:t>
            </a:r>
            <a:r>
              <a:rPr lang="ko-KR" altLang="en-US" sz="2000" dirty="0" smtClean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툴과 </a:t>
            </a:r>
            <a:r>
              <a:rPr lang="en-US" altLang="ko-KR" sz="2000" dirty="0" err="1" smtClean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Github</a:t>
            </a:r>
            <a:r>
              <a:rPr lang="en-US" altLang="ko-KR" sz="2000" dirty="0" smtClean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</a:t>
            </a:r>
            <a:r>
              <a:rPr lang="ko-KR" altLang="en-US" sz="2000" dirty="0" smtClean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이용</a:t>
            </a:r>
            <a:endParaRPr lang="en-US" altLang="ko-KR" sz="20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pPr marL="342900" indent="-342900" latinLnBrk="0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추가 작업한 </a:t>
            </a:r>
            <a:r>
              <a:rPr lang="ko-KR" altLang="en-US" sz="2000" dirty="0" err="1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컷씬</a:t>
            </a:r>
            <a:r>
              <a:rPr lang="ko-KR" altLang="en-US" sz="20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시스템 통합 완료</a:t>
            </a:r>
            <a:endParaRPr lang="en-US" altLang="ko-KR" sz="20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pPr marL="342900" indent="-342900" latinLnBrk="0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스토리 콘텐츠 증가로 추가 작업 필요 </a:t>
            </a:r>
            <a:endParaRPr lang="en-US" altLang="ko-KR" sz="20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pic>
        <p:nvPicPr>
          <p:cNvPr id="11" name="그래픽 10">
            <a:extLst>
              <a:ext uri="{FF2B5EF4-FFF2-40B4-BE49-F238E27FC236}">
                <a16:creationId xmlns:a16="http://schemas.microsoft.com/office/drawing/2014/main" id="{2D40AB0A-6BA8-488B-84D7-538442CC0A4A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 b="18261"/>
          <a:stretch/>
        </p:blipFill>
        <p:spPr>
          <a:xfrm rot="20599950">
            <a:off x="3486538" y="1775624"/>
            <a:ext cx="575345" cy="58785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4446D94-5389-45C3-8B1B-82F5CDAB04B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5728"/>
          <a:stretch/>
        </p:blipFill>
        <p:spPr>
          <a:xfrm>
            <a:off x="3774210" y="4342804"/>
            <a:ext cx="3773322" cy="200091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95257" y="4202326"/>
            <a:ext cx="3084632" cy="2141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5839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52C23BA-CC64-4673-8C0E-3DE2C45C1AFE}"/>
              </a:ext>
            </a:extLst>
          </p:cNvPr>
          <p:cNvSpPr/>
          <p:nvPr/>
        </p:nvSpPr>
        <p:spPr>
          <a:xfrm>
            <a:off x="0" y="0"/>
            <a:ext cx="2642532" cy="6858000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26E328C-E4B5-4B76-AB25-FAA738FEE834}"/>
              </a:ext>
            </a:extLst>
          </p:cNvPr>
          <p:cNvSpPr/>
          <p:nvPr/>
        </p:nvSpPr>
        <p:spPr>
          <a:xfrm>
            <a:off x="0" y="0"/>
            <a:ext cx="2642532" cy="6858000"/>
          </a:xfrm>
          <a:prstGeom prst="rect">
            <a:avLst/>
          </a:prstGeom>
          <a:solidFill>
            <a:schemeClr val="tx1">
              <a:lumMod val="75000"/>
              <a:lumOff val="25000"/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F3C4FEC8-12A3-42F7-9198-1EEA5CC457E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r="48108" b="19278"/>
          <a:stretch/>
        </p:blipFill>
        <p:spPr>
          <a:xfrm>
            <a:off x="111853" y="951451"/>
            <a:ext cx="2530679" cy="492084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D01AC02-BACE-4B23-BCE2-503D0C8FA150}"/>
              </a:ext>
            </a:extLst>
          </p:cNvPr>
          <p:cNvSpPr txBox="1"/>
          <p:nvPr/>
        </p:nvSpPr>
        <p:spPr>
          <a:xfrm>
            <a:off x="3326300" y="868586"/>
            <a:ext cx="44061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얼리액세스</a:t>
            </a:r>
            <a:r>
              <a:rPr lang="ko-KR" altLang="en-US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유통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2777E71-23F5-46B1-8B2F-A57042F52B9A}"/>
              </a:ext>
            </a:extLst>
          </p:cNvPr>
          <p:cNvCxnSpPr>
            <a:cxnSpLocks/>
          </p:cNvCxnSpPr>
          <p:nvPr/>
        </p:nvCxnSpPr>
        <p:spPr>
          <a:xfrm>
            <a:off x="3414320" y="1557765"/>
            <a:ext cx="8777680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8BD9505-64F9-4725-9FA2-B17DE672EB3C}"/>
              </a:ext>
            </a:extLst>
          </p:cNvPr>
          <p:cNvSpPr txBox="1"/>
          <p:nvPr/>
        </p:nvSpPr>
        <p:spPr>
          <a:xfrm>
            <a:off x="4134100" y="2213324"/>
            <a:ext cx="792231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latinLnBrk="0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출시 과정을 위한 사업자등록 절차 완료</a:t>
            </a:r>
            <a:endParaRPr lang="en-US" altLang="ko-KR" sz="20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pPr marL="342900" indent="-342900" latinLnBrk="0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altLang="ko-KR" sz="2000" dirty="0" err="1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SteamWork</a:t>
            </a:r>
            <a:r>
              <a:rPr lang="en-US" altLang="ko-KR" sz="20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</a:t>
            </a:r>
            <a:r>
              <a:rPr lang="ko-KR" altLang="en-US" sz="2000" dirty="0" err="1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배급자</a:t>
            </a:r>
            <a:r>
              <a:rPr lang="ko-KR" altLang="en-US" sz="20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등록 절차</a:t>
            </a:r>
            <a:endParaRPr lang="en-US" altLang="ko-KR" sz="20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pPr marL="342900" indent="-342900" latinLnBrk="0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유통용 게임 빌드 개발 대기중 </a:t>
            </a:r>
            <a:endParaRPr lang="en-US" altLang="ko-KR" sz="20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pic>
        <p:nvPicPr>
          <p:cNvPr id="11" name="그래픽 10">
            <a:extLst>
              <a:ext uri="{FF2B5EF4-FFF2-40B4-BE49-F238E27FC236}">
                <a16:creationId xmlns:a16="http://schemas.microsoft.com/office/drawing/2014/main" id="{2D40AB0A-6BA8-488B-84D7-538442CC0A4A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 b="18261"/>
          <a:stretch/>
        </p:blipFill>
        <p:spPr>
          <a:xfrm rot="20599950">
            <a:off x="3486538" y="1775624"/>
            <a:ext cx="575345" cy="58785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179E598-90F7-49B0-B8C1-B5853E3FC41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41122" t="19694" r="31464" b="10683"/>
          <a:stretch/>
        </p:blipFill>
        <p:spPr>
          <a:xfrm>
            <a:off x="8760604" y="2831523"/>
            <a:ext cx="2494434" cy="356344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2A5A629-3351-4E7E-ACC5-746C63FF1CBA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12666" r="918" b="7314"/>
          <a:stretch/>
        </p:blipFill>
        <p:spPr>
          <a:xfrm>
            <a:off x="3785591" y="4346210"/>
            <a:ext cx="4509855" cy="2048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4061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7CD09DDB-4711-4041-9E65-1516560A7F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61B4BD86-F775-4745-BFA5-297A43D6121B}"/>
              </a:ext>
            </a:extLst>
          </p:cNvPr>
          <p:cNvSpPr/>
          <p:nvPr/>
        </p:nvSpPr>
        <p:spPr>
          <a:xfrm>
            <a:off x="0" y="0"/>
            <a:ext cx="11410545" cy="6858000"/>
          </a:xfrm>
          <a:prstGeom prst="rect">
            <a:avLst/>
          </a:prstGeom>
          <a:gradFill flip="none" rotWithShape="1">
            <a:gsLst>
              <a:gs pos="20000">
                <a:schemeClr val="tx1"/>
              </a:gs>
              <a:gs pos="0">
                <a:schemeClr val="tx1"/>
              </a:gs>
              <a:gs pos="74000">
                <a:schemeClr val="tx1">
                  <a:alpha val="40000"/>
                </a:schemeClr>
              </a:gs>
              <a:gs pos="100000">
                <a:schemeClr val="accent1">
                  <a:alpha val="0"/>
                  <a:lumMod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FC9AB6A-B81F-4698-8696-798B34834776}"/>
              </a:ext>
            </a:extLst>
          </p:cNvPr>
          <p:cNvSpPr txBox="1"/>
          <p:nvPr/>
        </p:nvSpPr>
        <p:spPr>
          <a:xfrm>
            <a:off x="889234" y="2571357"/>
            <a:ext cx="877854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600" b="1" dirty="0">
                <a:solidFill>
                  <a:schemeClr val="accent4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향</a:t>
            </a:r>
            <a:r>
              <a:rPr lang="ko-KR" altLang="en-US" sz="6600" b="1" dirty="0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후계획 및 영상시연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5BFA99E5-918B-48DF-A848-18DB24741B7B}"/>
              </a:ext>
            </a:extLst>
          </p:cNvPr>
          <p:cNvCxnSpPr>
            <a:cxnSpLocks/>
          </p:cNvCxnSpPr>
          <p:nvPr/>
        </p:nvCxnSpPr>
        <p:spPr>
          <a:xfrm>
            <a:off x="964735" y="2290458"/>
            <a:ext cx="1510017" cy="0"/>
          </a:xfrm>
          <a:prstGeom prst="line">
            <a:avLst/>
          </a:prstGeom>
          <a:ln w="38100">
            <a:solidFill>
              <a:srgbClr val="E99C0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271F296-4125-4ECF-9888-8B143D961618}"/>
              </a:ext>
            </a:extLst>
          </p:cNvPr>
          <p:cNvSpPr txBox="1"/>
          <p:nvPr/>
        </p:nvSpPr>
        <p:spPr>
          <a:xfrm>
            <a:off x="1093156" y="3809330"/>
            <a:ext cx="522375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향후계획</a:t>
            </a:r>
            <a:endParaRPr lang="en-US" altLang="ko-KR" sz="2000" dirty="0">
              <a:solidFill>
                <a:schemeClr val="bg1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영상시연</a:t>
            </a:r>
          </a:p>
        </p:txBody>
      </p:sp>
    </p:spTree>
    <p:extLst>
      <p:ext uri="{BB962C8B-B14F-4D97-AF65-F5344CB8AC3E}">
        <p14:creationId xmlns:p14="http://schemas.microsoft.com/office/powerpoint/2010/main" val="17781522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52C23BA-CC64-4673-8C0E-3DE2C45C1AFE}"/>
              </a:ext>
            </a:extLst>
          </p:cNvPr>
          <p:cNvSpPr/>
          <p:nvPr/>
        </p:nvSpPr>
        <p:spPr>
          <a:xfrm>
            <a:off x="0" y="0"/>
            <a:ext cx="2642532" cy="6858000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26E328C-E4B5-4B76-AB25-FAA738FEE834}"/>
              </a:ext>
            </a:extLst>
          </p:cNvPr>
          <p:cNvSpPr/>
          <p:nvPr/>
        </p:nvSpPr>
        <p:spPr>
          <a:xfrm>
            <a:off x="0" y="0"/>
            <a:ext cx="2642532" cy="6858000"/>
          </a:xfrm>
          <a:prstGeom prst="rect">
            <a:avLst/>
          </a:prstGeom>
          <a:solidFill>
            <a:schemeClr val="tx1">
              <a:lumMod val="75000"/>
              <a:lumOff val="25000"/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F3C4FEC8-12A3-42F7-9198-1EEA5CC457E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r="48108" b="19278"/>
          <a:stretch/>
        </p:blipFill>
        <p:spPr>
          <a:xfrm>
            <a:off x="111853" y="951451"/>
            <a:ext cx="2530679" cy="492084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D01AC02-BACE-4B23-BCE2-503D0C8FA150}"/>
              </a:ext>
            </a:extLst>
          </p:cNvPr>
          <p:cNvSpPr txBox="1"/>
          <p:nvPr/>
        </p:nvSpPr>
        <p:spPr>
          <a:xfrm>
            <a:off x="3326301" y="868586"/>
            <a:ext cx="32730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향후계획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2777E71-23F5-46B1-8B2F-A57042F52B9A}"/>
              </a:ext>
            </a:extLst>
          </p:cNvPr>
          <p:cNvCxnSpPr>
            <a:cxnSpLocks/>
          </p:cNvCxnSpPr>
          <p:nvPr/>
        </p:nvCxnSpPr>
        <p:spPr>
          <a:xfrm>
            <a:off x="3414320" y="1557765"/>
            <a:ext cx="8777680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2" name="그래픽 31">
            <a:extLst>
              <a:ext uri="{FF2B5EF4-FFF2-40B4-BE49-F238E27FC236}">
                <a16:creationId xmlns:a16="http://schemas.microsoft.com/office/drawing/2014/main" id="{47495D50-3F41-44A4-94C1-E0496F55D527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 b="18261"/>
          <a:stretch/>
        </p:blipFill>
        <p:spPr>
          <a:xfrm rot="20599950">
            <a:off x="3398518" y="1867578"/>
            <a:ext cx="575345" cy="58785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DFD0DC7-3326-42BA-BB96-0C008FF054C8}"/>
              </a:ext>
            </a:extLst>
          </p:cNvPr>
          <p:cNvSpPr txBox="1"/>
          <p:nvPr/>
        </p:nvSpPr>
        <p:spPr>
          <a:xfrm>
            <a:off x="4046080" y="1961450"/>
            <a:ext cx="52237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향후 계획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C720692-8681-4B02-ACDE-F420A27B6DED}"/>
              </a:ext>
            </a:extLst>
          </p:cNvPr>
          <p:cNvSpPr txBox="1"/>
          <p:nvPr/>
        </p:nvSpPr>
        <p:spPr>
          <a:xfrm>
            <a:off x="3449327" y="2671302"/>
            <a:ext cx="7922315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마무리 작업에 집중해 </a:t>
            </a:r>
            <a:r>
              <a:rPr lang="en-US" altLang="ko-KR" sz="16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12</a:t>
            </a:r>
            <a:r>
              <a:rPr lang="ko-KR" altLang="en-US" sz="16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월 내 스팀 </a:t>
            </a:r>
            <a:r>
              <a:rPr lang="ko-KR" altLang="en-US" sz="1600" dirty="0" err="1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얼리액세스</a:t>
            </a:r>
            <a:r>
              <a:rPr lang="ko-KR" altLang="en-US" sz="16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출시</a:t>
            </a:r>
            <a:endParaRPr lang="en-US" altLang="ko-KR" sz="16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커뮤니티 활용</a:t>
            </a:r>
            <a:r>
              <a:rPr lang="en-US" altLang="ko-KR" sz="1600" dirty="0" smtClean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,</a:t>
            </a:r>
            <a:r>
              <a:rPr lang="ko-KR" altLang="en-US" sz="1600" dirty="0" smtClean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해외 </a:t>
            </a:r>
            <a:r>
              <a:rPr lang="ko-KR" altLang="en-US" sz="16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마케팅 확대</a:t>
            </a:r>
            <a:endParaRPr lang="en-US" altLang="ko-KR" sz="16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콘텐츠 및 게임 개발 지원 사업 참여</a:t>
            </a:r>
            <a:endParaRPr lang="en-US" altLang="ko-KR" sz="16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GIDIC, </a:t>
            </a:r>
            <a:r>
              <a:rPr lang="ko-KR" altLang="en-US" sz="1600" dirty="0" err="1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인디크래프트</a:t>
            </a:r>
            <a:r>
              <a:rPr lang="ko-KR" altLang="en-US" sz="16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등 </a:t>
            </a:r>
            <a:r>
              <a:rPr lang="ko-KR" altLang="en-US" sz="1600" dirty="0" err="1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인디</a:t>
            </a:r>
            <a:r>
              <a:rPr lang="ko-KR" altLang="en-US" sz="16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게임 전시회 준비</a:t>
            </a:r>
            <a:endParaRPr lang="en-US" altLang="ko-KR" sz="16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073122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7440372-95B5-4F8C-BBC8-24A320186B2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D281C7DE-82CB-4993-B13E-0A446EA546C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1CCB5F-E174-40EB-B80B-9D89D7CA05B5}"/>
              </a:ext>
            </a:extLst>
          </p:cNvPr>
          <p:cNvSpPr txBox="1"/>
          <p:nvPr/>
        </p:nvSpPr>
        <p:spPr>
          <a:xfrm>
            <a:off x="3088547" y="2875002"/>
            <a:ext cx="601490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 dirty="0">
                <a:solidFill>
                  <a:schemeClr val="bg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영상 시연</a:t>
            </a:r>
          </a:p>
        </p:txBody>
      </p:sp>
      <p:pic>
        <p:nvPicPr>
          <p:cNvPr id="9" name="그래픽 8">
            <a:extLst>
              <a:ext uri="{FF2B5EF4-FFF2-40B4-BE49-F238E27FC236}">
                <a16:creationId xmlns:a16="http://schemas.microsoft.com/office/drawing/2014/main" id="{1B2975B5-30E2-4C93-A1D3-FF9D6E3C485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 b="18261"/>
          <a:stretch/>
        </p:blipFill>
        <p:spPr>
          <a:xfrm rot="20599950">
            <a:off x="3106283" y="2858684"/>
            <a:ext cx="900542" cy="920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652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498C1AD-28D3-4766-BDE6-A28E6FFA84AB}"/>
              </a:ext>
            </a:extLst>
          </p:cNvPr>
          <p:cNvSpPr/>
          <p:nvPr/>
        </p:nvSpPr>
        <p:spPr>
          <a:xfrm>
            <a:off x="1" y="0"/>
            <a:ext cx="6501468" cy="3016430"/>
          </a:xfrm>
          <a:custGeom>
            <a:avLst/>
            <a:gdLst>
              <a:gd name="connsiteX0" fmla="*/ 0 w 7390701"/>
              <a:gd name="connsiteY0" fmla="*/ 0 h 3429000"/>
              <a:gd name="connsiteX1" fmla="*/ 7390701 w 7390701"/>
              <a:gd name="connsiteY1" fmla="*/ 0 h 3429000"/>
              <a:gd name="connsiteX2" fmla="*/ 7390701 w 7390701"/>
              <a:gd name="connsiteY2" fmla="*/ 3429000 h 3429000"/>
              <a:gd name="connsiteX3" fmla="*/ 0 w 7390701"/>
              <a:gd name="connsiteY3" fmla="*/ 3429000 h 3429000"/>
              <a:gd name="connsiteX4" fmla="*/ 0 w 7390701"/>
              <a:gd name="connsiteY4" fmla="*/ 0 h 3429000"/>
              <a:gd name="connsiteX0" fmla="*/ 0 w 7390701"/>
              <a:gd name="connsiteY0" fmla="*/ 0 h 3429000"/>
              <a:gd name="connsiteX1" fmla="*/ 7390701 w 7390701"/>
              <a:gd name="connsiteY1" fmla="*/ 0 h 3429000"/>
              <a:gd name="connsiteX2" fmla="*/ 3313651 w 7390701"/>
              <a:gd name="connsiteY2" fmla="*/ 1944149 h 3429000"/>
              <a:gd name="connsiteX3" fmla="*/ 0 w 7390701"/>
              <a:gd name="connsiteY3" fmla="*/ 3429000 h 3429000"/>
              <a:gd name="connsiteX4" fmla="*/ 0 w 7390701"/>
              <a:gd name="connsiteY4" fmla="*/ 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90701" h="3429000">
                <a:moveTo>
                  <a:pt x="0" y="0"/>
                </a:moveTo>
                <a:lnTo>
                  <a:pt x="7390701" y="0"/>
                </a:lnTo>
                <a:lnTo>
                  <a:pt x="3313651" y="1944149"/>
                </a:lnTo>
                <a:lnTo>
                  <a:pt x="0" y="342900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B5424F-AD33-4190-8C84-1F32B5013B00}"/>
              </a:ext>
            </a:extLst>
          </p:cNvPr>
          <p:cNvSpPr txBox="1"/>
          <p:nvPr/>
        </p:nvSpPr>
        <p:spPr>
          <a:xfrm>
            <a:off x="6427363" y="852912"/>
            <a:ext cx="33807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>
                <a:solidFill>
                  <a:schemeClr val="accent4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C</a:t>
            </a:r>
            <a:r>
              <a:rPr lang="en-US" altLang="ko-KR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ONTENTS</a:t>
            </a:r>
            <a:endParaRPr lang="ko-KR" altLang="en-US" sz="4400" dirty="0">
              <a:solidFill>
                <a:schemeClr val="tx1">
                  <a:lumMod val="75000"/>
                  <a:lumOff val="25000"/>
                </a:schemeClr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D4694922-0B82-488E-A7C1-621122D1C3AE}"/>
              </a:ext>
            </a:extLst>
          </p:cNvPr>
          <p:cNvSpPr/>
          <p:nvPr/>
        </p:nvSpPr>
        <p:spPr>
          <a:xfrm>
            <a:off x="3198999" y="1936934"/>
            <a:ext cx="444617" cy="444617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1</a:t>
            </a:r>
            <a:endParaRPr lang="ko-KR" altLang="en-US" sz="24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62BF4EEF-4C42-4F18-A547-775AA989BE47}"/>
              </a:ext>
            </a:extLst>
          </p:cNvPr>
          <p:cNvSpPr/>
          <p:nvPr/>
        </p:nvSpPr>
        <p:spPr>
          <a:xfrm>
            <a:off x="3198999" y="2826332"/>
            <a:ext cx="444617" cy="444617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2</a:t>
            </a:r>
            <a:endParaRPr lang="ko-KR" altLang="en-US" sz="24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A799F76D-06DF-46C8-88BB-93A1B7590A32}"/>
              </a:ext>
            </a:extLst>
          </p:cNvPr>
          <p:cNvSpPr/>
          <p:nvPr/>
        </p:nvSpPr>
        <p:spPr>
          <a:xfrm>
            <a:off x="3197602" y="3715731"/>
            <a:ext cx="444617" cy="444617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3</a:t>
            </a:r>
            <a:endParaRPr lang="ko-KR" altLang="en-US" sz="24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8594E1-B190-45EB-89C6-9D4943D2BB69}"/>
              </a:ext>
            </a:extLst>
          </p:cNvPr>
          <p:cNvSpPr txBox="1"/>
          <p:nvPr/>
        </p:nvSpPr>
        <p:spPr>
          <a:xfrm>
            <a:off x="3748478" y="1954690"/>
            <a:ext cx="51735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프로젝트 소개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1CC6621-F0D6-484B-B869-5CBB064AE672}"/>
              </a:ext>
            </a:extLst>
          </p:cNvPr>
          <p:cNvSpPr txBox="1"/>
          <p:nvPr/>
        </p:nvSpPr>
        <p:spPr>
          <a:xfrm>
            <a:off x="3741488" y="2845153"/>
            <a:ext cx="26788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타 게임과의 비교</a:t>
            </a:r>
            <a:endParaRPr lang="ko-KR" altLang="en-US" sz="2000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1B82C96-B9F2-4A80-8F49-D3D973D00EFF}"/>
              </a:ext>
            </a:extLst>
          </p:cNvPr>
          <p:cNvSpPr txBox="1"/>
          <p:nvPr/>
        </p:nvSpPr>
        <p:spPr>
          <a:xfrm>
            <a:off x="3741488" y="3753373"/>
            <a:ext cx="26788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개발 </a:t>
            </a:r>
            <a:r>
              <a:rPr lang="ko-KR" altLang="en-US" sz="2000" dirty="0" err="1" smtClean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진행율</a:t>
            </a:r>
            <a:endParaRPr lang="ko-KR" altLang="en-US" sz="2000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BE69CF3-0970-4C42-8EF4-4719A38D7828}"/>
              </a:ext>
            </a:extLst>
          </p:cNvPr>
          <p:cNvCxnSpPr>
            <a:cxnSpLocks/>
          </p:cNvCxnSpPr>
          <p:nvPr/>
        </p:nvCxnSpPr>
        <p:spPr>
          <a:xfrm>
            <a:off x="0" y="6130840"/>
            <a:ext cx="3031483" cy="0"/>
          </a:xfrm>
          <a:prstGeom prst="line">
            <a:avLst/>
          </a:prstGeom>
          <a:ln w="38100">
            <a:solidFill>
              <a:srgbClr val="E99C0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CB46C2F4-BD7E-414D-802E-C9ECEB70F25B}"/>
              </a:ext>
            </a:extLst>
          </p:cNvPr>
          <p:cNvCxnSpPr>
            <a:cxnSpLocks/>
          </p:cNvCxnSpPr>
          <p:nvPr/>
        </p:nvCxnSpPr>
        <p:spPr>
          <a:xfrm>
            <a:off x="9690681" y="1410748"/>
            <a:ext cx="2501319" cy="0"/>
          </a:xfrm>
          <a:prstGeom prst="line">
            <a:avLst/>
          </a:prstGeom>
          <a:ln w="38100">
            <a:solidFill>
              <a:srgbClr val="E99C0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직사각형 3">
            <a:extLst>
              <a:ext uri="{FF2B5EF4-FFF2-40B4-BE49-F238E27FC236}">
                <a16:creationId xmlns:a16="http://schemas.microsoft.com/office/drawing/2014/main" id="{96831629-5D3E-4BD2-863B-EC531E97802F}"/>
              </a:ext>
            </a:extLst>
          </p:cNvPr>
          <p:cNvSpPr/>
          <p:nvPr/>
        </p:nvSpPr>
        <p:spPr>
          <a:xfrm rot="10800000">
            <a:off x="5690532" y="3841570"/>
            <a:ext cx="6501468" cy="3016430"/>
          </a:xfrm>
          <a:custGeom>
            <a:avLst/>
            <a:gdLst>
              <a:gd name="connsiteX0" fmla="*/ 0 w 7390701"/>
              <a:gd name="connsiteY0" fmla="*/ 0 h 3429000"/>
              <a:gd name="connsiteX1" fmla="*/ 7390701 w 7390701"/>
              <a:gd name="connsiteY1" fmla="*/ 0 h 3429000"/>
              <a:gd name="connsiteX2" fmla="*/ 7390701 w 7390701"/>
              <a:gd name="connsiteY2" fmla="*/ 3429000 h 3429000"/>
              <a:gd name="connsiteX3" fmla="*/ 0 w 7390701"/>
              <a:gd name="connsiteY3" fmla="*/ 3429000 h 3429000"/>
              <a:gd name="connsiteX4" fmla="*/ 0 w 7390701"/>
              <a:gd name="connsiteY4" fmla="*/ 0 h 3429000"/>
              <a:gd name="connsiteX0" fmla="*/ 0 w 7390701"/>
              <a:gd name="connsiteY0" fmla="*/ 0 h 3429000"/>
              <a:gd name="connsiteX1" fmla="*/ 7390701 w 7390701"/>
              <a:gd name="connsiteY1" fmla="*/ 0 h 3429000"/>
              <a:gd name="connsiteX2" fmla="*/ 3313651 w 7390701"/>
              <a:gd name="connsiteY2" fmla="*/ 1944149 h 3429000"/>
              <a:gd name="connsiteX3" fmla="*/ 0 w 7390701"/>
              <a:gd name="connsiteY3" fmla="*/ 3429000 h 3429000"/>
              <a:gd name="connsiteX4" fmla="*/ 0 w 7390701"/>
              <a:gd name="connsiteY4" fmla="*/ 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90701" h="3429000">
                <a:moveTo>
                  <a:pt x="0" y="0"/>
                </a:moveTo>
                <a:lnTo>
                  <a:pt x="7390701" y="0"/>
                </a:lnTo>
                <a:lnTo>
                  <a:pt x="3313651" y="1944149"/>
                </a:lnTo>
                <a:lnTo>
                  <a:pt x="0" y="342900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9501E741-07F8-4A1E-955C-3F1676E1E52F}"/>
              </a:ext>
            </a:extLst>
          </p:cNvPr>
          <p:cNvSpPr/>
          <p:nvPr/>
        </p:nvSpPr>
        <p:spPr>
          <a:xfrm>
            <a:off x="3197602" y="4600768"/>
            <a:ext cx="444617" cy="444617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4</a:t>
            </a:r>
            <a:endParaRPr lang="ko-KR" altLang="en-US" sz="24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17E3D84-E0A8-4393-91B2-95F4046FE8EE}"/>
              </a:ext>
            </a:extLst>
          </p:cNvPr>
          <p:cNvSpPr txBox="1"/>
          <p:nvPr/>
        </p:nvSpPr>
        <p:spPr>
          <a:xfrm>
            <a:off x="3741488" y="4638410"/>
            <a:ext cx="39998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향후계획 및 시연</a:t>
            </a:r>
          </a:p>
        </p:txBody>
      </p:sp>
    </p:spTree>
    <p:extLst>
      <p:ext uri="{BB962C8B-B14F-4D97-AF65-F5344CB8AC3E}">
        <p14:creationId xmlns:p14="http://schemas.microsoft.com/office/powerpoint/2010/main" val="433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D19F8878-0596-43F0-BDE4-988D8C1615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61B4BD86-F775-4745-BFA5-297A43D6121B}"/>
              </a:ext>
            </a:extLst>
          </p:cNvPr>
          <p:cNvSpPr/>
          <p:nvPr/>
        </p:nvSpPr>
        <p:spPr>
          <a:xfrm>
            <a:off x="0" y="0"/>
            <a:ext cx="11410545" cy="6858000"/>
          </a:xfrm>
          <a:prstGeom prst="rect">
            <a:avLst/>
          </a:prstGeom>
          <a:gradFill flip="none" rotWithShape="1">
            <a:gsLst>
              <a:gs pos="20000">
                <a:schemeClr val="tx1"/>
              </a:gs>
              <a:gs pos="0">
                <a:schemeClr val="tx1"/>
              </a:gs>
              <a:gs pos="74000">
                <a:schemeClr val="tx1">
                  <a:alpha val="40000"/>
                </a:schemeClr>
              </a:gs>
              <a:gs pos="100000">
                <a:schemeClr val="accent1">
                  <a:alpha val="0"/>
                  <a:lumMod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FC9AB6A-B81F-4698-8696-798B34834776}"/>
              </a:ext>
            </a:extLst>
          </p:cNvPr>
          <p:cNvSpPr txBox="1"/>
          <p:nvPr/>
        </p:nvSpPr>
        <p:spPr>
          <a:xfrm>
            <a:off x="889234" y="2571357"/>
            <a:ext cx="915141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600" b="1" dirty="0">
                <a:solidFill>
                  <a:schemeClr val="accent4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프</a:t>
            </a:r>
            <a:r>
              <a:rPr lang="ko-KR" altLang="en-US" sz="6600" b="1" dirty="0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로젝트 소개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5BFA99E5-918B-48DF-A848-18DB24741B7B}"/>
              </a:ext>
            </a:extLst>
          </p:cNvPr>
          <p:cNvCxnSpPr>
            <a:cxnSpLocks/>
          </p:cNvCxnSpPr>
          <p:nvPr/>
        </p:nvCxnSpPr>
        <p:spPr>
          <a:xfrm>
            <a:off x="964735" y="2290458"/>
            <a:ext cx="1510017" cy="0"/>
          </a:xfrm>
          <a:prstGeom prst="line">
            <a:avLst/>
          </a:prstGeom>
          <a:ln w="38100">
            <a:solidFill>
              <a:srgbClr val="E99C0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271F296-4125-4ECF-9888-8B143D961618}"/>
              </a:ext>
            </a:extLst>
          </p:cNvPr>
          <p:cNvSpPr txBox="1"/>
          <p:nvPr/>
        </p:nvSpPr>
        <p:spPr>
          <a:xfrm>
            <a:off x="1093156" y="3809330"/>
            <a:ext cx="522375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프로젝트 개요</a:t>
            </a:r>
            <a:endParaRPr lang="en-US" altLang="ko-KR" sz="2000" dirty="0">
              <a:solidFill>
                <a:schemeClr val="bg1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ko-KR" altLang="en-US" sz="2000" dirty="0" err="1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작업물</a:t>
            </a:r>
            <a:r>
              <a:rPr lang="ko-KR" altLang="en-US" sz="2000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이미지</a:t>
            </a:r>
          </a:p>
        </p:txBody>
      </p:sp>
    </p:spTree>
    <p:extLst>
      <p:ext uri="{BB962C8B-B14F-4D97-AF65-F5344CB8AC3E}">
        <p14:creationId xmlns:p14="http://schemas.microsoft.com/office/powerpoint/2010/main" val="3045916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52C23BA-CC64-4673-8C0E-3DE2C45C1AFE}"/>
              </a:ext>
            </a:extLst>
          </p:cNvPr>
          <p:cNvSpPr/>
          <p:nvPr/>
        </p:nvSpPr>
        <p:spPr>
          <a:xfrm>
            <a:off x="0" y="0"/>
            <a:ext cx="12192000" cy="1136591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BAAD1A-661E-4D3B-8A58-8E682FA1F2B4}"/>
              </a:ext>
            </a:extLst>
          </p:cNvPr>
          <p:cNvSpPr txBox="1"/>
          <p:nvPr/>
        </p:nvSpPr>
        <p:spPr>
          <a:xfrm>
            <a:off x="495657" y="254543"/>
            <a:ext cx="39122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accent4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프</a:t>
            </a:r>
            <a:r>
              <a:rPr lang="ko-KR" altLang="en-US" sz="3200" b="1" dirty="0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로젝트 개요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FC3587E4-0163-483D-95A9-F209AABE3F98}"/>
              </a:ext>
            </a:extLst>
          </p:cNvPr>
          <p:cNvCxnSpPr/>
          <p:nvPr/>
        </p:nvCxnSpPr>
        <p:spPr>
          <a:xfrm>
            <a:off x="247828" y="247828"/>
            <a:ext cx="0" cy="598206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32E3021-E828-4726-ADF3-38D65ECB8F88}"/>
              </a:ext>
            </a:extLst>
          </p:cNvPr>
          <p:cNvSpPr/>
          <p:nvPr/>
        </p:nvSpPr>
        <p:spPr>
          <a:xfrm>
            <a:off x="0" y="6708640"/>
            <a:ext cx="12192000" cy="14936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F5830D4-A21F-457F-B2A0-BEF4859D1A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253" y="1568762"/>
            <a:ext cx="4279483" cy="240720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56BF463-9130-4B7B-8756-6259742CF60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95" t="14338" r="8201" b="13786"/>
          <a:stretch/>
        </p:blipFill>
        <p:spPr>
          <a:xfrm>
            <a:off x="6238042" y="1568761"/>
            <a:ext cx="4912311" cy="2407209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D2E25F5B-2AB0-4C81-BE2E-008F6E5EA61C}"/>
              </a:ext>
            </a:extLst>
          </p:cNvPr>
          <p:cNvSpPr/>
          <p:nvPr/>
        </p:nvSpPr>
        <p:spPr>
          <a:xfrm>
            <a:off x="815253" y="4339199"/>
            <a:ext cx="10335100" cy="207216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spcBef>
                <a:spcPts val="1200"/>
              </a:spcBef>
              <a:buFontTx/>
              <a:buChar char="-"/>
            </a:pPr>
            <a:r>
              <a:rPr lang="ko-KR" altLang="en-US" dirty="0"/>
              <a:t>조선 설화를 바탕으로 한 한국형 </a:t>
            </a:r>
            <a:r>
              <a:rPr lang="ko-KR" altLang="en-US" dirty="0" smtClean="0"/>
              <a:t>게임</a:t>
            </a:r>
            <a:endParaRPr lang="en-US" altLang="ko-KR" dirty="0" smtClean="0"/>
          </a:p>
          <a:p>
            <a:pPr marL="285750" indent="-285750">
              <a:spcBef>
                <a:spcPts val="1200"/>
              </a:spcBef>
              <a:buFontTx/>
              <a:buChar char="-"/>
            </a:pPr>
            <a:r>
              <a:rPr lang="ko-KR" altLang="en-US" dirty="0" smtClean="0"/>
              <a:t>스테이지마다 </a:t>
            </a:r>
            <a:r>
              <a:rPr lang="ko-KR" altLang="en-US" dirty="0"/>
              <a:t>배경 지역의 설화를 바탕으로 한 고유 스토리 진행</a:t>
            </a:r>
            <a:endParaRPr lang="en-US" altLang="ko-KR" dirty="0"/>
          </a:p>
          <a:p>
            <a:pPr marL="285750" indent="-285750">
              <a:spcBef>
                <a:spcPts val="1200"/>
              </a:spcBef>
              <a:buFontTx/>
              <a:buChar char="-"/>
            </a:pPr>
            <a:r>
              <a:rPr lang="ko-KR" altLang="en-US" dirty="0"/>
              <a:t>본 게임만의 액션을 통한 차별화</a:t>
            </a:r>
          </a:p>
        </p:txBody>
      </p:sp>
    </p:spTree>
    <p:extLst>
      <p:ext uri="{BB962C8B-B14F-4D97-AF65-F5344CB8AC3E}">
        <p14:creationId xmlns:p14="http://schemas.microsoft.com/office/powerpoint/2010/main" val="1445756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52C23BA-CC64-4673-8C0E-3DE2C45C1AFE}"/>
              </a:ext>
            </a:extLst>
          </p:cNvPr>
          <p:cNvSpPr/>
          <p:nvPr/>
        </p:nvSpPr>
        <p:spPr>
          <a:xfrm>
            <a:off x="0" y="0"/>
            <a:ext cx="12192000" cy="1136591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BAAD1A-661E-4D3B-8A58-8E682FA1F2B4}"/>
              </a:ext>
            </a:extLst>
          </p:cNvPr>
          <p:cNvSpPr txBox="1"/>
          <p:nvPr/>
        </p:nvSpPr>
        <p:spPr>
          <a:xfrm>
            <a:off x="495657" y="254543"/>
            <a:ext cx="39122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accent4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프</a:t>
            </a:r>
            <a:r>
              <a:rPr lang="ko-KR" altLang="en-US" sz="3200" b="1" dirty="0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로젝트 개요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FC3587E4-0163-483D-95A9-F209AABE3F98}"/>
              </a:ext>
            </a:extLst>
          </p:cNvPr>
          <p:cNvCxnSpPr/>
          <p:nvPr/>
        </p:nvCxnSpPr>
        <p:spPr>
          <a:xfrm>
            <a:off x="247828" y="247828"/>
            <a:ext cx="0" cy="598206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32E3021-E828-4726-ADF3-38D65ECB8F88}"/>
              </a:ext>
            </a:extLst>
          </p:cNvPr>
          <p:cNvSpPr/>
          <p:nvPr/>
        </p:nvSpPr>
        <p:spPr>
          <a:xfrm>
            <a:off x="0" y="6708640"/>
            <a:ext cx="12192000" cy="14936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BA44EAF-0B9E-4AC6-8879-5097E63EF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521" y="1499771"/>
            <a:ext cx="4231073" cy="237997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05FD393-CCCE-4946-B7E4-BE70A3B769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8039" y="1510140"/>
            <a:ext cx="4231073" cy="237997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1BB34CB-7A79-45CF-86D0-78B400F89E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1522" y="4104206"/>
            <a:ext cx="4231072" cy="2379978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8039" y="4104206"/>
            <a:ext cx="4231073" cy="2379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969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7CD09DDB-4711-4041-9E65-1516560A7F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61B4BD86-F775-4745-BFA5-297A43D6121B}"/>
              </a:ext>
            </a:extLst>
          </p:cNvPr>
          <p:cNvSpPr/>
          <p:nvPr/>
        </p:nvSpPr>
        <p:spPr>
          <a:xfrm>
            <a:off x="0" y="0"/>
            <a:ext cx="11410545" cy="6858000"/>
          </a:xfrm>
          <a:prstGeom prst="rect">
            <a:avLst/>
          </a:prstGeom>
          <a:gradFill flip="none" rotWithShape="1">
            <a:gsLst>
              <a:gs pos="20000">
                <a:schemeClr val="tx1"/>
              </a:gs>
              <a:gs pos="0">
                <a:schemeClr val="tx1"/>
              </a:gs>
              <a:gs pos="74000">
                <a:schemeClr val="tx1">
                  <a:alpha val="40000"/>
                </a:schemeClr>
              </a:gs>
              <a:gs pos="100000">
                <a:schemeClr val="accent1">
                  <a:alpha val="0"/>
                  <a:lumMod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FC9AB6A-B81F-4698-8696-798B34834776}"/>
              </a:ext>
            </a:extLst>
          </p:cNvPr>
          <p:cNvSpPr txBox="1"/>
          <p:nvPr/>
        </p:nvSpPr>
        <p:spPr>
          <a:xfrm>
            <a:off x="889234" y="2571357"/>
            <a:ext cx="877854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600" b="1" dirty="0" smtClean="0">
                <a:solidFill>
                  <a:schemeClr val="accent4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타 </a:t>
            </a:r>
            <a:r>
              <a:rPr lang="ko-KR" altLang="en-US" sz="6600" b="1" dirty="0" smtClean="0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게임과의 비교</a:t>
            </a:r>
            <a:endParaRPr lang="ko-KR" altLang="en-US" sz="6600" b="1" dirty="0">
              <a:solidFill>
                <a:schemeClr val="bg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5BFA99E5-918B-48DF-A848-18DB24741B7B}"/>
              </a:ext>
            </a:extLst>
          </p:cNvPr>
          <p:cNvCxnSpPr>
            <a:cxnSpLocks/>
          </p:cNvCxnSpPr>
          <p:nvPr/>
        </p:nvCxnSpPr>
        <p:spPr>
          <a:xfrm>
            <a:off x="964735" y="2290458"/>
            <a:ext cx="1510017" cy="0"/>
          </a:xfrm>
          <a:prstGeom prst="line">
            <a:avLst/>
          </a:prstGeom>
          <a:ln w="38100">
            <a:solidFill>
              <a:srgbClr val="E99C0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271F296-4125-4ECF-9888-8B143D961618}"/>
              </a:ext>
            </a:extLst>
          </p:cNvPr>
          <p:cNvSpPr txBox="1"/>
          <p:nvPr/>
        </p:nvSpPr>
        <p:spPr>
          <a:xfrm>
            <a:off x="1093156" y="3809330"/>
            <a:ext cx="522375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ko-KR" altLang="en-US" sz="2000" dirty="0" smtClean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차별성</a:t>
            </a:r>
            <a:endParaRPr lang="en-US" altLang="ko-KR" sz="2000" dirty="0" smtClean="0">
              <a:solidFill>
                <a:schemeClr val="bg1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ko-KR" altLang="en-US" sz="2000" dirty="0" smtClean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비즈니스 모델 캔버스</a:t>
            </a:r>
            <a:endParaRPr lang="ko-KR" altLang="en-US" sz="2000" dirty="0">
              <a:solidFill>
                <a:schemeClr val="bg1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35560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52C23BA-CC64-4673-8C0E-3DE2C45C1AFE}"/>
              </a:ext>
            </a:extLst>
          </p:cNvPr>
          <p:cNvSpPr/>
          <p:nvPr/>
        </p:nvSpPr>
        <p:spPr>
          <a:xfrm>
            <a:off x="0" y="0"/>
            <a:ext cx="2642532" cy="6858000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26E328C-E4B5-4B76-AB25-FAA738FEE834}"/>
              </a:ext>
            </a:extLst>
          </p:cNvPr>
          <p:cNvSpPr/>
          <p:nvPr/>
        </p:nvSpPr>
        <p:spPr>
          <a:xfrm>
            <a:off x="0" y="0"/>
            <a:ext cx="2642532" cy="6858000"/>
          </a:xfrm>
          <a:prstGeom prst="rect">
            <a:avLst/>
          </a:prstGeom>
          <a:solidFill>
            <a:schemeClr val="tx1">
              <a:lumMod val="75000"/>
              <a:lumOff val="25000"/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F3C4FEC8-12A3-42F7-9198-1EEA5CC457E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r="48108" b="19278"/>
          <a:stretch/>
        </p:blipFill>
        <p:spPr>
          <a:xfrm>
            <a:off x="111853" y="951451"/>
            <a:ext cx="2530679" cy="492084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D01AC02-BACE-4B23-BCE2-503D0C8FA150}"/>
              </a:ext>
            </a:extLst>
          </p:cNvPr>
          <p:cNvSpPr txBox="1"/>
          <p:nvPr/>
        </p:nvSpPr>
        <p:spPr>
          <a:xfrm>
            <a:off x="3326300" y="868586"/>
            <a:ext cx="44061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차별성 표</a:t>
            </a:r>
            <a:endParaRPr lang="ko-KR" altLang="en-US" sz="3600" b="1" dirty="0">
              <a:solidFill>
                <a:schemeClr val="tx1">
                  <a:lumMod val="85000"/>
                  <a:lumOff val="15000"/>
                </a:schemeClr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2777E71-23F5-46B1-8B2F-A57042F52B9A}"/>
              </a:ext>
            </a:extLst>
          </p:cNvPr>
          <p:cNvCxnSpPr>
            <a:cxnSpLocks/>
          </p:cNvCxnSpPr>
          <p:nvPr/>
        </p:nvCxnSpPr>
        <p:spPr>
          <a:xfrm>
            <a:off x="3414320" y="1557765"/>
            <a:ext cx="8777680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6" name="그림 15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760" y="1809826"/>
            <a:ext cx="7238440" cy="4811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010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52C23BA-CC64-4673-8C0E-3DE2C45C1AFE}"/>
              </a:ext>
            </a:extLst>
          </p:cNvPr>
          <p:cNvSpPr/>
          <p:nvPr/>
        </p:nvSpPr>
        <p:spPr>
          <a:xfrm>
            <a:off x="0" y="0"/>
            <a:ext cx="2642532" cy="6858000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26E328C-E4B5-4B76-AB25-FAA738FEE834}"/>
              </a:ext>
            </a:extLst>
          </p:cNvPr>
          <p:cNvSpPr/>
          <p:nvPr/>
        </p:nvSpPr>
        <p:spPr>
          <a:xfrm>
            <a:off x="0" y="0"/>
            <a:ext cx="2642532" cy="6858000"/>
          </a:xfrm>
          <a:prstGeom prst="rect">
            <a:avLst/>
          </a:prstGeom>
          <a:solidFill>
            <a:schemeClr val="tx1">
              <a:lumMod val="75000"/>
              <a:lumOff val="25000"/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F3C4FEC8-12A3-42F7-9198-1EEA5CC457E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r="48108" b="19278"/>
          <a:stretch/>
        </p:blipFill>
        <p:spPr>
          <a:xfrm>
            <a:off x="111853" y="951451"/>
            <a:ext cx="2530679" cy="492084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D01AC02-BACE-4B23-BCE2-503D0C8FA150}"/>
              </a:ext>
            </a:extLst>
          </p:cNvPr>
          <p:cNvSpPr txBox="1"/>
          <p:nvPr/>
        </p:nvSpPr>
        <p:spPr>
          <a:xfrm>
            <a:off x="3326300" y="868586"/>
            <a:ext cx="4761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비즈니스 모델 캔버스</a:t>
            </a:r>
            <a:endParaRPr lang="ko-KR" altLang="en-US" sz="3600" b="1" dirty="0">
              <a:solidFill>
                <a:schemeClr val="tx1">
                  <a:lumMod val="85000"/>
                  <a:lumOff val="15000"/>
                </a:schemeClr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2777E71-23F5-46B1-8B2F-A57042F52B9A}"/>
              </a:ext>
            </a:extLst>
          </p:cNvPr>
          <p:cNvCxnSpPr>
            <a:cxnSpLocks/>
          </p:cNvCxnSpPr>
          <p:nvPr/>
        </p:nvCxnSpPr>
        <p:spPr>
          <a:xfrm>
            <a:off x="3414320" y="1557765"/>
            <a:ext cx="8777680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91545" y="1882514"/>
            <a:ext cx="9188666" cy="4533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312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C3FD1654-876E-4383-982E-8F40E5F8EB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61B4BD86-F775-4745-BFA5-297A43D6121B}"/>
              </a:ext>
            </a:extLst>
          </p:cNvPr>
          <p:cNvSpPr/>
          <p:nvPr/>
        </p:nvSpPr>
        <p:spPr>
          <a:xfrm>
            <a:off x="0" y="0"/>
            <a:ext cx="11410545" cy="6858000"/>
          </a:xfrm>
          <a:prstGeom prst="rect">
            <a:avLst/>
          </a:prstGeom>
          <a:gradFill flip="none" rotWithShape="1">
            <a:gsLst>
              <a:gs pos="20000">
                <a:schemeClr val="tx1"/>
              </a:gs>
              <a:gs pos="0">
                <a:schemeClr val="tx1"/>
              </a:gs>
              <a:gs pos="74000">
                <a:schemeClr val="tx1">
                  <a:alpha val="40000"/>
                </a:schemeClr>
              </a:gs>
              <a:gs pos="100000">
                <a:schemeClr val="accent1">
                  <a:alpha val="0"/>
                  <a:lumMod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FC9AB6A-B81F-4698-8696-798B34834776}"/>
              </a:ext>
            </a:extLst>
          </p:cNvPr>
          <p:cNvSpPr txBox="1"/>
          <p:nvPr/>
        </p:nvSpPr>
        <p:spPr>
          <a:xfrm>
            <a:off x="889234" y="2571357"/>
            <a:ext cx="542767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600" b="1" dirty="0">
                <a:solidFill>
                  <a:schemeClr val="accent4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</a:t>
            </a:r>
            <a:r>
              <a:rPr lang="ko-KR" altLang="en-US" sz="6600" b="1" dirty="0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발 진행률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5BFA99E5-918B-48DF-A848-18DB24741B7B}"/>
              </a:ext>
            </a:extLst>
          </p:cNvPr>
          <p:cNvCxnSpPr>
            <a:cxnSpLocks/>
          </p:cNvCxnSpPr>
          <p:nvPr/>
        </p:nvCxnSpPr>
        <p:spPr>
          <a:xfrm>
            <a:off x="964735" y="2290458"/>
            <a:ext cx="1510017" cy="0"/>
          </a:xfrm>
          <a:prstGeom prst="line">
            <a:avLst/>
          </a:prstGeom>
          <a:ln w="38100">
            <a:solidFill>
              <a:srgbClr val="E99C0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271F296-4125-4ECF-9888-8B143D961618}"/>
              </a:ext>
            </a:extLst>
          </p:cNvPr>
          <p:cNvSpPr txBox="1"/>
          <p:nvPr/>
        </p:nvSpPr>
        <p:spPr>
          <a:xfrm>
            <a:off x="1093156" y="3809330"/>
            <a:ext cx="522375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전체 진행 내용</a:t>
            </a:r>
            <a:endParaRPr lang="en-US" altLang="ko-KR" sz="2000" dirty="0">
              <a:solidFill>
                <a:schemeClr val="bg1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항목별 세부 개발 내용</a:t>
            </a:r>
            <a:endParaRPr lang="en-US" altLang="ko-KR" sz="2000" dirty="0">
              <a:solidFill>
                <a:schemeClr val="bg1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보완 추진 내용</a:t>
            </a:r>
          </a:p>
        </p:txBody>
      </p:sp>
    </p:spTree>
    <p:extLst>
      <p:ext uri="{BB962C8B-B14F-4D97-AF65-F5344CB8AC3E}">
        <p14:creationId xmlns:p14="http://schemas.microsoft.com/office/powerpoint/2010/main" val="4035760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2260</TotalTime>
  <Words>247</Words>
  <Application>Microsoft Office PowerPoint</Application>
  <PresentationFormat>와이드스크린</PresentationFormat>
  <Paragraphs>76</Paragraphs>
  <Slides>19</Slides>
  <Notes>10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7" baseType="lpstr">
      <vt:lpstr>08서울남산체 B</vt:lpstr>
      <vt:lpstr>08서울남산체 EB</vt:lpstr>
      <vt:lpstr>08서울남산체 M</vt:lpstr>
      <vt:lpstr>고도 B</vt:lpstr>
      <vt:lpstr>고도 M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YEONHWI YOU</cp:lastModifiedBy>
  <cp:revision>465</cp:revision>
  <cp:lastPrinted>2021-11-16T06:59:45Z</cp:lastPrinted>
  <dcterms:created xsi:type="dcterms:W3CDTF">2020-09-17T01:43:10Z</dcterms:created>
  <dcterms:modified xsi:type="dcterms:W3CDTF">2021-12-01T04:36:11Z</dcterms:modified>
</cp:coreProperties>
</file>